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lvl1pPr algn="ctr" defTabSz="584200">
      <a:defRPr sz="3600">
        <a:latin typeface="+mn-lt"/>
        <a:ea typeface="+mn-ea"/>
        <a:cs typeface="+mn-cs"/>
        <a:sym typeface="Avenir Roman"/>
      </a:defRPr>
    </a:lvl1pPr>
    <a:lvl2pPr algn="ctr" defTabSz="584200">
      <a:defRPr sz="3600">
        <a:latin typeface="+mn-lt"/>
        <a:ea typeface="+mn-ea"/>
        <a:cs typeface="+mn-cs"/>
        <a:sym typeface="Avenir Roman"/>
      </a:defRPr>
    </a:lvl2pPr>
    <a:lvl3pPr algn="ctr" defTabSz="584200">
      <a:defRPr sz="3600">
        <a:latin typeface="+mn-lt"/>
        <a:ea typeface="+mn-ea"/>
        <a:cs typeface="+mn-cs"/>
        <a:sym typeface="Avenir Roman"/>
      </a:defRPr>
    </a:lvl3pPr>
    <a:lvl4pPr algn="ctr" defTabSz="584200">
      <a:defRPr sz="3600">
        <a:latin typeface="+mn-lt"/>
        <a:ea typeface="+mn-ea"/>
        <a:cs typeface="+mn-cs"/>
        <a:sym typeface="Avenir Roman"/>
      </a:defRPr>
    </a:lvl4pPr>
    <a:lvl5pPr algn="ctr" defTabSz="584200">
      <a:defRPr sz="3600">
        <a:latin typeface="+mn-lt"/>
        <a:ea typeface="+mn-ea"/>
        <a:cs typeface="+mn-cs"/>
        <a:sym typeface="Avenir Roman"/>
      </a:defRPr>
    </a:lvl5pPr>
    <a:lvl6pPr algn="ctr" defTabSz="584200">
      <a:defRPr sz="3600">
        <a:latin typeface="+mn-lt"/>
        <a:ea typeface="+mn-ea"/>
        <a:cs typeface="+mn-cs"/>
        <a:sym typeface="Avenir Roman"/>
      </a:defRPr>
    </a:lvl6pPr>
    <a:lvl7pPr algn="ctr" defTabSz="584200">
      <a:defRPr sz="3600">
        <a:latin typeface="+mn-lt"/>
        <a:ea typeface="+mn-ea"/>
        <a:cs typeface="+mn-cs"/>
        <a:sym typeface="Avenir Roman"/>
      </a:defRPr>
    </a:lvl7pPr>
    <a:lvl8pPr algn="ctr" defTabSz="584200">
      <a:defRPr sz="3600">
        <a:latin typeface="+mn-lt"/>
        <a:ea typeface="+mn-ea"/>
        <a:cs typeface="+mn-cs"/>
        <a:sym typeface="Avenir Roman"/>
      </a:defRPr>
    </a:lvl8pPr>
    <a:lvl9pPr algn="ctr" defTabSz="584200">
      <a:defRPr sz="3600">
        <a:latin typeface="+mn-lt"/>
        <a:ea typeface="+mn-ea"/>
        <a:cs typeface="+mn-cs"/>
        <a:sym typeface="Avenir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b="def" i="def"/>
      <a:tcStyle>
        <a:tcBdr/>
        <a:fill>
          <a:solidFill>
            <a:srgbClr val="E6EA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b="def" i="def"/>
      <a:tcStyle>
        <a:tcBdr/>
        <a:fill>
          <a:solidFill>
            <a:srgbClr val="F8F4E7"/>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b="def" i="def"/>
      <a:tcStyle>
        <a:tcBdr/>
        <a:fill>
          <a:solidFill>
            <a:srgbClr val="EBE8E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p:nvPr>
            <p:ph type="sldImg"/>
          </p:nvPr>
        </p:nvSpPr>
        <p:spPr>
          <a:xfrm>
            <a:off x="1143000" y="685800"/>
            <a:ext cx="4572000" cy="3429000"/>
          </a:xfrm>
          <a:prstGeom prst="rect">
            <a:avLst/>
          </a:prstGeom>
        </p:spPr>
        <p:txBody>
          <a:bodyPr/>
          <a:lstStyle/>
          <a:p>
            <a:pPr lvl="0"/>
          </a:p>
        </p:txBody>
      </p:sp>
      <p:sp>
        <p:nvSpPr>
          <p:cNvPr id="39" name="Shape 3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0"/>
            <a:ext cx="10464800" cy="49403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47244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0065C1"/>
        </a:solidFill>
      </p:bgPr>
    </p:bg>
    <p:spTree>
      <p:nvGrpSpPr>
        <p:cNvPr id="1" name=""/>
        <p:cNvGrpSpPr/>
        <p:nvPr/>
      </p:nvGrpSpPr>
      <p:grpSpPr>
        <a:xfrm>
          <a:off x="0" y="0"/>
          <a:ext cx="0" cy="0"/>
          <a:chOff x="0" y="0"/>
          <a:chExt cx="0" cy="0"/>
        </a:xfrm>
      </p:grpSpPr>
      <p:sp>
        <p:nvSpPr>
          <p:cNvPr id="30" name="Shape 30"/>
          <p:cNvSpPr/>
          <p:nvPr>
            <p:ph type="title"/>
          </p:nvPr>
        </p:nvSpPr>
        <p:spPr>
          <a:xfrm>
            <a:off x="1270000" y="0"/>
            <a:ext cx="10464800" cy="8140700"/>
          </a:xfrm>
          <a:prstGeom prst="rect">
            <a:avLst/>
          </a:prstGeom>
        </p:spPr>
        <p:txBody>
          <a:bodyPr anchor="b"/>
          <a:lstStyle>
            <a:lvl1pPr>
              <a:defRPr>
                <a:solidFill>
                  <a:srgbClr val="FFFFFF"/>
                </a:solidFill>
              </a:defRPr>
            </a:lvl1pPr>
          </a:lstStyle>
          <a:p>
            <a:pPr lvl="0">
              <a:defRPr sz="1800">
                <a:solidFill>
                  <a:srgbClr val="000000"/>
                </a:solidFill>
              </a:defRPr>
            </a:pPr>
            <a:r>
              <a:rPr sz="8000">
                <a:solidFill>
                  <a:srgbClr val="FFFFFF"/>
                </a:solidFill>
              </a:rPr>
              <a:t>Title Text</a:t>
            </a:r>
          </a:p>
        </p:txBody>
      </p:sp>
      <p:sp>
        <p:nvSpPr>
          <p:cNvPr id="31" name="Shape 31"/>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solidFill>
                  <a:srgbClr val="FFFFFF"/>
                </a:solidFill>
              </a:defRPr>
            </a:lvl1pPr>
            <a:lvl2pPr marL="0" indent="0" algn="ctr">
              <a:spcBef>
                <a:spcPts val="0"/>
              </a:spcBef>
              <a:buSzTx/>
              <a:buNone/>
              <a:defRPr sz="3200">
                <a:solidFill>
                  <a:srgbClr val="FFFFFF"/>
                </a:solidFill>
              </a:defRPr>
            </a:lvl2pPr>
            <a:lvl3pPr marL="0" indent="0" algn="ctr">
              <a:spcBef>
                <a:spcPts val="0"/>
              </a:spcBef>
              <a:buSzTx/>
              <a:buNone/>
              <a:defRPr sz="3200">
                <a:solidFill>
                  <a:srgbClr val="FFFFFF"/>
                </a:solidFill>
              </a:defRPr>
            </a:lvl3pPr>
            <a:lvl4pPr marL="0" indent="0" algn="ctr">
              <a:spcBef>
                <a:spcPts val="0"/>
              </a:spcBef>
              <a:buSzTx/>
              <a:buNone/>
              <a:defRPr sz="3200">
                <a:solidFill>
                  <a:srgbClr val="FFFFFF"/>
                </a:solidFill>
              </a:defRPr>
            </a:lvl4pPr>
            <a:lvl5pPr marL="0" indent="0" algn="ctr">
              <a:spcBef>
                <a:spcPts val="0"/>
              </a:spcBef>
              <a:buSzTx/>
              <a:buNone/>
              <a:defRPr sz="3200">
                <a:solidFill>
                  <a:srgbClr val="FFFFFF"/>
                </a:solidFill>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gradFill flip="none" rotWithShape="1">
          <a:gsLst>
            <a:gs pos="0">
              <a:srgbClr val="0066C1"/>
            </a:gs>
            <a:gs pos="100000">
              <a:srgbClr val="094593"/>
            </a:gs>
          </a:gsLst>
          <a:lin ang="5400000" scaled="0"/>
        </a:gradFill>
      </p:bgPr>
    </p:bg>
    <p:spTree>
      <p:nvGrpSpPr>
        <p:cNvPr id="1" name=""/>
        <p:cNvGrpSpPr/>
        <p:nvPr/>
      </p:nvGrpSpPr>
      <p:grpSpPr>
        <a:xfrm>
          <a:off x="0" y="0"/>
          <a:ext cx="0" cy="0"/>
          <a:chOff x="0" y="0"/>
          <a:chExt cx="0" cy="0"/>
        </a:xfrm>
      </p:grpSpPr>
      <p:sp>
        <p:nvSpPr>
          <p:cNvPr id="33" name="Shape 33"/>
          <p:cNvSpPr/>
          <p:nvPr>
            <p:ph type="title"/>
          </p:nvPr>
        </p:nvSpPr>
        <p:spPr>
          <a:xfrm>
            <a:off x="952500" y="0"/>
            <a:ext cx="5334000" cy="4762500"/>
          </a:xfrm>
          <a:prstGeom prst="rect">
            <a:avLst/>
          </a:prstGeom>
        </p:spPr>
        <p:txBody>
          <a:bodyPr anchor="b"/>
          <a:lstStyle>
            <a:lvl1pPr>
              <a:defRPr sz="6000">
                <a:solidFill>
                  <a:srgbClr val="FFFFFF"/>
                </a:solidFill>
                <a:latin typeface="Comic Sans MS"/>
                <a:ea typeface="Comic Sans MS"/>
                <a:cs typeface="Comic Sans MS"/>
                <a:sym typeface="Comic Sans MS"/>
              </a:defRPr>
            </a:lvl1pPr>
          </a:lstStyle>
          <a:p>
            <a:pPr lvl="0">
              <a:defRPr sz="1800">
                <a:solidFill>
                  <a:srgbClr val="000000"/>
                </a:solidFill>
              </a:defRPr>
            </a:pPr>
            <a:r>
              <a:rPr sz="6000">
                <a:solidFill>
                  <a:srgbClr val="FFFFFF"/>
                </a:solidFill>
              </a:rPr>
              <a:t>Title Text</a:t>
            </a:r>
          </a:p>
        </p:txBody>
      </p:sp>
      <p:sp>
        <p:nvSpPr>
          <p:cNvPr id="34" name="Shape 34"/>
          <p:cNvSpPr/>
          <p:nvPr>
            <p:ph type="body" idx="1"/>
          </p:nvPr>
        </p:nvSpPr>
        <p:spPr>
          <a:xfrm>
            <a:off x="952500" y="5003800"/>
            <a:ext cx="5334000" cy="4749800"/>
          </a:xfrm>
          <a:prstGeom prst="rect">
            <a:avLst/>
          </a:prstGeom>
        </p:spPr>
        <p:txBody>
          <a:bodyPr anchor="t"/>
          <a:lstStyle>
            <a:lvl1pPr marL="0" indent="0" algn="ctr">
              <a:spcBef>
                <a:spcPts val="0"/>
              </a:spcBef>
              <a:buSzTx/>
              <a:buNone/>
              <a:defRPr sz="3200">
                <a:solidFill>
                  <a:srgbClr val="FFFFFF"/>
                </a:solidFill>
                <a:latin typeface="Comic Sans MS"/>
                <a:ea typeface="Comic Sans MS"/>
                <a:cs typeface="Comic Sans MS"/>
                <a:sym typeface="Comic Sans MS"/>
              </a:defRPr>
            </a:lvl1pPr>
            <a:lvl2pPr marL="0" indent="0" algn="ctr">
              <a:spcBef>
                <a:spcPts val="0"/>
              </a:spcBef>
              <a:buSzTx/>
              <a:buNone/>
              <a:defRPr sz="3200">
                <a:solidFill>
                  <a:srgbClr val="FFFFFF"/>
                </a:solidFill>
                <a:latin typeface="Comic Sans MS"/>
                <a:ea typeface="Comic Sans MS"/>
                <a:cs typeface="Comic Sans MS"/>
                <a:sym typeface="Comic Sans MS"/>
              </a:defRPr>
            </a:lvl2pPr>
            <a:lvl3pPr marL="0" indent="0" algn="ctr">
              <a:spcBef>
                <a:spcPts val="0"/>
              </a:spcBef>
              <a:buSzTx/>
              <a:buNone/>
              <a:defRPr sz="3200">
                <a:solidFill>
                  <a:srgbClr val="FFFFFF"/>
                </a:solidFill>
                <a:latin typeface="Comic Sans MS"/>
                <a:ea typeface="Comic Sans MS"/>
                <a:cs typeface="Comic Sans MS"/>
                <a:sym typeface="Comic Sans MS"/>
              </a:defRPr>
            </a:lvl3pPr>
            <a:lvl4pPr marL="0" indent="0" algn="ctr">
              <a:spcBef>
                <a:spcPts val="0"/>
              </a:spcBef>
              <a:buSzTx/>
              <a:buNone/>
              <a:defRPr sz="3200">
                <a:solidFill>
                  <a:srgbClr val="FFFFFF"/>
                </a:solidFill>
                <a:latin typeface="Comic Sans MS"/>
                <a:ea typeface="Comic Sans MS"/>
                <a:cs typeface="Comic Sans MS"/>
                <a:sym typeface="Comic Sans MS"/>
              </a:defRPr>
            </a:lvl4pPr>
            <a:lvl5pPr marL="0" indent="0" algn="ctr">
              <a:spcBef>
                <a:spcPts val="0"/>
              </a:spcBef>
              <a:buSzTx/>
              <a:buNone/>
              <a:defRPr sz="3200">
                <a:solidFill>
                  <a:srgbClr val="FFFFFF"/>
                </a:solidFill>
                <a:latin typeface="Comic Sans MS"/>
                <a:ea typeface="Comic Sans MS"/>
                <a:cs typeface="Comic Sans MS"/>
                <a:sym typeface="Comic Sans MS"/>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copy">
    <p:bg>
      <p:bgPr>
        <a:solidFill>
          <a:srgbClr val="0065C1"/>
        </a:solidFill>
      </p:bgPr>
    </p:bg>
    <p:spTree>
      <p:nvGrpSpPr>
        <p:cNvPr id="1" name=""/>
        <p:cNvGrpSpPr/>
        <p:nvPr/>
      </p:nvGrpSpPr>
      <p:grpSpPr>
        <a:xfrm>
          <a:off x="0" y="0"/>
          <a:ext cx="0" cy="0"/>
          <a:chOff x="0" y="0"/>
          <a:chExt cx="0" cy="0"/>
        </a:xfrm>
      </p:grpSpPr>
      <p:sp>
        <p:nvSpPr>
          <p:cNvPr id="36" name="Shape 36"/>
          <p:cNvSpPr/>
          <p:nvPr>
            <p:ph type="title"/>
          </p:nvPr>
        </p:nvSpPr>
        <p:spPr>
          <a:xfrm>
            <a:off x="1270000" y="0"/>
            <a:ext cx="10464800" cy="8140700"/>
          </a:xfrm>
          <a:prstGeom prst="rect">
            <a:avLst/>
          </a:prstGeom>
        </p:spPr>
        <p:txBody>
          <a:bodyPr anchor="b"/>
          <a:lstStyle>
            <a:lvl1pPr>
              <a:defRPr>
                <a:solidFill>
                  <a:srgbClr val="FFFFFF"/>
                </a:solidFill>
              </a:defRPr>
            </a:lvl1pPr>
          </a:lstStyle>
          <a:p>
            <a:pPr lvl="0">
              <a:defRPr sz="1800">
                <a:solidFill>
                  <a:srgbClr val="000000"/>
                </a:solidFill>
              </a:defRPr>
            </a:pPr>
            <a:r>
              <a:rPr sz="8000">
                <a:solidFill>
                  <a:srgbClr val="FFFFFF"/>
                </a:solidFill>
              </a:rPr>
              <a:t>Title Text</a:t>
            </a:r>
          </a:p>
        </p:txBody>
      </p:sp>
      <p:sp>
        <p:nvSpPr>
          <p:cNvPr id="37" name="Shape 37"/>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solidFill>
                  <a:srgbClr val="FFFFFF"/>
                </a:solidFill>
              </a:defRPr>
            </a:lvl1pPr>
            <a:lvl2pPr marL="0" indent="0" algn="ctr">
              <a:spcBef>
                <a:spcPts val="0"/>
              </a:spcBef>
              <a:buSzTx/>
              <a:buNone/>
              <a:defRPr sz="3200">
                <a:solidFill>
                  <a:srgbClr val="FFFFFF"/>
                </a:solidFill>
              </a:defRPr>
            </a:lvl2pPr>
            <a:lvl3pPr marL="0" indent="0" algn="ctr">
              <a:spcBef>
                <a:spcPts val="0"/>
              </a:spcBef>
              <a:buSzTx/>
              <a:buNone/>
              <a:defRPr sz="3200">
                <a:solidFill>
                  <a:srgbClr val="FFFFFF"/>
                </a:solidFill>
              </a:defRPr>
            </a:lvl3pPr>
            <a:lvl4pPr marL="0" indent="0" algn="ctr">
              <a:spcBef>
                <a:spcPts val="0"/>
              </a:spcBef>
              <a:buSzTx/>
              <a:buNone/>
              <a:defRPr sz="3200">
                <a:solidFill>
                  <a:srgbClr val="FFFFFF"/>
                </a:solidFill>
              </a:defRPr>
            </a:lvl4pPr>
            <a:lvl5pPr marL="0" indent="0" algn="ctr">
              <a:spcBef>
                <a:spcPts val="0"/>
              </a:spcBef>
              <a:buSzTx/>
              <a:buNone/>
              <a:defRPr sz="3200">
                <a:solidFill>
                  <a:srgbClr val="FFFFFF"/>
                </a:solidFill>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0"/>
            <a:ext cx="10464800" cy="81407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0"/>
            <a:ext cx="5334000" cy="4622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xfrm>
            <a:off x="952500" y="1206"/>
            <a:ext cx="11099800" cy="3045588"/>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spd="med" advClick="1"/>
  <p:txStyles>
    <p:title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p:titleStyle>
    <p:body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a:defRPr>
      </a:lvl1pPr>
      <a:lvl2pPr algn="r" defTabSz="584200">
        <a:defRPr sz="1200">
          <a:solidFill>
            <a:schemeClr val="tx1"/>
          </a:solidFill>
          <a:latin typeface="+mn-lt"/>
          <a:ea typeface="+mn-ea"/>
          <a:cs typeface="+mn-cs"/>
          <a:sym typeface="Helvetica"/>
        </a:defRPr>
      </a:lvl2pPr>
      <a:lvl3pPr algn="r" defTabSz="584200">
        <a:defRPr sz="1200">
          <a:solidFill>
            <a:schemeClr val="tx1"/>
          </a:solidFill>
          <a:latin typeface="+mn-lt"/>
          <a:ea typeface="+mn-ea"/>
          <a:cs typeface="+mn-cs"/>
          <a:sym typeface="Helvetica"/>
        </a:defRPr>
      </a:lvl3pPr>
      <a:lvl4pPr algn="r" defTabSz="584200">
        <a:defRPr sz="1200">
          <a:solidFill>
            <a:schemeClr val="tx1"/>
          </a:solidFill>
          <a:latin typeface="+mn-lt"/>
          <a:ea typeface="+mn-ea"/>
          <a:cs typeface="+mn-cs"/>
          <a:sym typeface="Helvetica"/>
        </a:defRPr>
      </a:lvl4pPr>
      <a:lvl5pPr algn="r" defTabSz="584200">
        <a:defRPr sz="1200">
          <a:solidFill>
            <a:schemeClr val="tx1"/>
          </a:solidFill>
          <a:latin typeface="+mn-lt"/>
          <a:ea typeface="+mn-ea"/>
          <a:cs typeface="+mn-cs"/>
          <a:sym typeface="Helvetica"/>
        </a:defRPr>
      </a:lvl5pPr>
      <a:lvl6pPr algn="r" defTabSz="584200">
        <a:defRPr sz="1200">
          <a:solidFill>
            <a:schemeClr val="tx1"/>
          </a:solidFill>
          <a:latin typeface="+mn-lt"/>
          <a:ea typeface="+mn-ea"/>
          <a:cs typeface="+mn-cs"/>
          <a:sym typeface="Helvetica"/>
        </a:defRPr>
      </a:lvl6pPr>
      <a:lvl7pPr algn="r" defTabSz="584200">
        <a:defRPr sz="1200">
          <a:solidFill>
            <a:schemeClr val="tx1"/>
          </a:solidFill>
          <a:latin typeface="+mn-lt"/>
          <a:ea typeface="+mn-ea"/>
          <a:cs typeface="+mn-cs"/>
          <a:sym typeface="Helvetica"/>
        </a:defRPr>
      </a:lvl7pPr>
      <a:lvl8pPr algn="r" defTabSz="584200">
        <a:defRPr sz="1200">
          <a:solidFill>
            <a:schemeClr val="tx1"/>
          </a:solidFill>
          <a:latin typeface="+mn-lt"/>
          <a:ea typeface="+mn-ea"/>
          <a:cs typeface="+mn-cs"/>
          <a:sym typeface="Helvetica"/>
        </a:defRPr>
      </a:lvl8pPr>
      <a:lvl9pPr algn="r" defTabSz="584200">
        <a:defRPr sz="1200">
          <a:solidFill>
            <a:schemeClr val="tx1"/>
          </a:solidFill>
          <a:latin typeface="+mn-lt"/>
          <a:ea typeface="+mn-ea"/>
          <a:cs typeface="+mn-cs"/>
          <a:sym typeface="Helvetic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 Id="rId4" Type="http://schemas.openxmlformats.org/officeDocument/2006/relationships/image" Target="../media/image3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votersedge.org" TargetMode="External"/><Relationship Id="rId3" Type="http://schemas.openxmlformats.org/officeDocument/2006/relationships/hyperlink" Target="https://voterguide.sos.ca.gov/" TargetMode="External"/><Relationship Id="rId4" Type="http://schemas.openxmlformats.org/officeDocument/2006/relationships/hyperlink" Target="https://lwvc.org/sites/default/files/downloads/EVG-Nov2020-Eng.pdf" TargetMode="External"/><Relationship Id="rId5" Type="http://schemas.openxmlformats.org/officeDocument/2006/relationships/hyperlink" Target="https://my.lwv.org/california/fremont-newark-union-city/2020-candidate-forums" TargetMode="External"/><Relationship Id="rId6" Type="http://schemas.openxmlformats.org/officeDocument/2006/relationships/hyperlink" Target="https://my.lwv.org/california/fremont-newark-union-city/ballot-propositions-2020-november-election" TargetMode="External"/><Relationship Id="rId7" Type="http://schemas.openxmlformats.org/officeDocument/2006/relationships/hyperlink" Target="https://lwvc.org/news/VOTEwiththeLeague" TargetMode="External"/><Relationship Id="rId8" Type="http://schemas.openxmlformats.org/officeDocument/2006/relationships/hyperlink" Target="https://lao.ca.gov/BallotAnalysis/Propositions" TargetMode="External"/><Relationship Id="rId9" Type="http://schemas.openxmlformats.org/officeDocument/2006/relationships/hyperlink" Target="https://calmatters.org/election-2020-guide/" TargetMode="External"/><Relationship Id="rId10" Type="http://schemas.openxmlformats.org/officeDocument/2006/relationships/hyperlink" Target="http://www.milkclub.org/endorsements" TargetMode="External"/><Relationship Id="rId11" Type="http://schemas.openxmlformats.org/officeDocument/2006/relationships/hyperlink" Target="https://www.aauw.org/resources/policy/aauws-2020-gender-policy-agenda/" TargetMode="External"/><Relationship Id="rId12" Type="http://schemas.openxmlformats.org/officeDocument/2006/relationships/image" Target="../media/image3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hvotermovement.org/register" TargetMode="External"/><Relationship Id="rId3" Type="http://schemas.openxmlformats.org/officeDocument/2006/relationships/hyperlink" Target="http://california.ballottrax.net" TargetMode="External"/><Relationship Id="rId4" Type="http://schemas.openxmlformats.org/officeDocument/2006/relationships/hyperlink" Target="http://www.acgov.org/rovapps/maps/avl/" TargetMode="External"/><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my.lwv.org/california/fremont-newark-union-city/join" TargetMode="External"/><Relationship Id="rId3" Type="http://schemas.openxmlformats.org/officeDocument/2006/relationships/hyperlink" Target="http://www.youthvotermovement.org" TargetMode="External"/><Relationship Id="rId4" Type="http://schemas.openxmlformats.org/officeDocument/2006/relationships/hyperlink" Target="https://uwocohlone.weebly.com" TargetMode="External"/><Relationship Id="rId5" Type="http://schemas.openxmlformats.org/officeDocument/2006/relationships/hyperlink" Target="mailto:ohlonegsa@gmail.com" TargetMode="External"/><Relationship Id="rId6" Type="http://schemas.openxmlformats.org/officeDocument/2006/relationships/hyperlink" Target="https://supermajority.com/" TargetMode="External"/><Relationship Id="rId7" Type="http://schemas.openxmlformats.org/officeDocument/2006/relationships/hyperlink" Target="http://www.thetaskforceactionfund.org" TargetMode="External"/><Relationship Id="rId8" Type="http://schemas.openxmlformats.org/officeDocument/2006/relationships/hyperlink" Target="http://www.whatwillittake.com" TargetMode="External"/><Relationship Id="rId9" Type="http://schemas.openxmlformats.org/officeDocument/2006/relationships/hyperlink" Target="http://www.aauw.org" TargetMode="External"/><Relationship Id="rId10" Type="http://schemas.openxmlformats.org/officeDocument/2006/relationships/image" Target="../media/image38.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s://www.thetaskforce.org/queerthevote.html"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hyperlink" Target="https://www.marieclaire.com/politics/a33264457/women-voting-2020-election/"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hvotermovement.org/register" TargetMode="External"/><Relationship Id="rId3" Type="http://schemas.openxmlformats.org/officeDocument/2006/relationships/hyperlink" Target="http://www.acvote.org" TargetMode="External"/><Relationship Id="rId4" Type="http://schemas.openxmlformats.org/officeDocument/2006/relationships/image" Target="../media/image27.jpeg"/><Relationship Id="rId5"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0BF41"/>
        </a:solidFill>
      </p:bgPr>
    </p:bg>
    <p:spTree>
      <p:nvGrpSpPr>
        <p:cNvPr id="1" name=""/>
        <p:cNvGrpSpPr/>
        <p:nvPr/>
      </p:nvGrpSpPr>
      <p:grpSpPr>
        <a:xfrm>
          <a:off x="0" y="0"/>
          <a:ext cx="0" cy="0"/>
          <a:chOff x="0" y="0"/>
          <a:chExt cx="0" cy="0"/>
        </a:xfrm>
      </p:grpSpPr>
      <p:sp>
        <p:nvSpPr>
          <p:cNvPr id="41" name="Shape 41"/>
          <p:cNvSpPr/>
          <p:nvPr>
            <p:ph type="title"/>
          </p:nvPr>
        </p:nvSpPr>
        <p:spPr>
          <a:xfrm>
            <a:off x="1905967" y="372864"/>
            <a:ext cx="9434116" cy="2078236"/>
          </a:xfrm>
          <a:prstGeom prst="rect">
            <a:avLst/>
          </a:prstGeom>
        </p:spPr>
        <p:txBody>
          <a:bodyPr anchor="b"/>
          <a:lstStyle/>
          <a:p>
            <a:pPr lvl="0">
              <a:defRPr sz="1800"/>
            </a:pPr>
            <a:r>
              <a:rPr sz="6400"/>
              <a:t>Youth Voter Movement</a:t>
            </a:r>
            <a:endParaRPr sz="6400"/>
          </a:p>
          <a:p>
            <a:pPr lvl="0">
              <a:defRPr sz="1800"/>
            </a:pPr>
            <a:r>
              <a:rPr sz="6400"/>
              <a:t>Voting Webinar</a:t>
            </a:r>
          </a:p>
        </p:txBody>
      </p:sp>
      <p:sp>
        <p:nvSpPr>
          <p:cNvPr id="42" name="Shape 42"/>
          <p:cNvSpPr/>
          <p:nvPr>
            <p:ph type="body" idx="1"/>
          </p:nvPr>
        </p:nvSpPr>
        <p:spPr>
          <a:xfrm>
            <a:off x="939799" y="7473950"/>
            <a:ext cx="11366453" cy="2188668"/>
          </a:xfrm>
          <a:prstGeom prst="rect">
            <a:avLst/>
          </a:prstGeom>
        </p:spPr>
        <p:txBody>
          <a:bodyPr anchor="t"/>
          <a:lstStyle/>
          <a:p>
            <a:pPr lvl="0" marL="0" indent="0" algn="ctr" defTabSz="269082">
              <a:spcBef>
                <a:spcPts val="0"/>
              </a:spcBef>
              <a:buSzTx/>
              <a:buNone/>
              <a:defRPr sz="1800"/>
            </a:pPr>
            <a:r>
              <a:rPr sz="2800"/>
              <a:t>Ohlone - United Women of Color and Genders and Sexualities Alliance</a:t>
            </a:r>
            <a:endParaRPr sz="2800"/>
          </a:p>
          <a:p>
            <a:pPr lvl="0" marL="0" indent="0" algn="ctr" defTabSz="269082">
              <a:spcBef>
                <a:spcPts val="0"/>
              </a:spcBef>
              <a:buSzTx/>
              <a:buNone/>
              <a:defRPr sz="1800"/>
            </a:pPr>
            <a:r>
              <a:rPr sz="2800"/>
              <a:t>League of Women Voters (Fremont, Newark, Union City)</a:t>
            </a:r>
            <a:endParaRPr sz="2800"/>
          </a:p>
          <a:p>
            <a:pPr lvl="0" marL="0" indent="0" algn="ctr" defTabSz="269082">
              <a:spcBef>
                <a:spcPts val="0"/>
              </a:spcBef>
              <a:buSzTx/>
              <a:buNone/>
              <a:defRPr sz="1800"/>
            </a:pPr>
            <a:endParaRPr sz="2800"/>
          </a:p>
          <a:p>
            <a:pPr lvl="0" marL="0" indent="0" algn="ctr" defTabSz="269082">
              <a:spcBef>
                <a:spcPts val="0"/>
              </a:spcBef>
              <a:buSzTx/>
              <a:buNone/>
              <a:defRPr sz="1800"/>
            </a:pPr>
            <a:r>
              <a:rPr sz="2800"/>
              <a:t>Julie Dunkle and Syeda Inamdar</a:t>
            </a:r>
          </a:p>
        </p:txBody>
      </p:sp>
      <p:pic>
        <p:nvPicPr>
          <p:cNvPr id="43" name="image1.jpeg"/>
          <p:cNvPicPr/>
          <p:nvPr/>
        </p:nvPicPr>
        <p:blipFill>
          <a:blip r:embed="rId2">
            <a:extLst/>
          </a:blip>
          <a:stretch>
            <a:fillRect/>
          </a:stretch>
        </p:blipFill>
        <p:spPr>
          <a:xfrm>
            <a:off x="1311935" y="3127238"/>
            <a:ext cx="2518641" cy="3499124"/>
          </a:xfrm>
          <a:prstGeom prst="rect">
            <a:avLst/>
          </a:prstGeom>
          <a:ln w="63500">
            <a:solidFill>
              <a:srgbClr val="FF40FF"/>
            </a:solidFill>
            <a:miter lim="400000"/>
          </a:ln>
        </p:spPr>
      </p:pic>
      <p:pic>
        <p:nvPicPr>
          <p:cNvPr id="44" name="image2.jpeg"/>
          <p:cNvPicPr/>
          <p:nvPr/>
        </p:nvPicPr>
        <p:blipFill>
          <a:blip r:embed="rId3">
            <a:extLst/>
          </a:blip>
          <a:stretch>
            <a:fillRect/>
          </a:stretch>
        </p:blipFill>
        <p:spPr>
          <a:xfrm>
            <a:off x="4630271" y="2881254"/>
            <a:ext cx="3382345" cy="4378442"/>
          </a:xfrm>
          <a:prstGeom prst="rect">
            <a:avLst/>
          </a:prstGeom>
          <a:ln w="63500">
            <a:solidFill>
              <a:srgbClr val="FF40FF"/>
            </a:solidFill>
            <a:miter lim="400000"/>
          </a:ln>
        </p:spPr>
      </p:pic>
      <p:pic>
        <p:nvPicPr>
          <p:cNvPr id="45" name="FB Picture.jpg"/>
          <p:cNvPicPr/>
          <p:nvPr/>
        </p:nvPicPr>
        <p:blipFill>
          <a:blip r:embed="rId4">
            <a:extLst/>
          </a:blip>
          <a:stretch>
            <a:fillRect/>
          </a:stretch>
        </p:blipFill>
        <p:spPr>
          <a:xfrm>
            <a:off x="8812311" y="3298536"/>
            <a:ext cx="3445845" cy="3327978"/>
          </a:xfrm>
          <a:prstGeom prst="rect">
            <a:avLst/>
          </a:prstGeom>
          <a:ln w="63500">
            <a:solidFill>
              <a:srgbClr val="FF40FF"/>
            </a:solidFill>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1A7F9"/>
        </a:solidFill>
      </p:bgPr>
    </p:bg>
    <p:spTree>
      <p:nvGrpSpPr>
        <p:cNvPr id="1" name=""/>
        <p:cNvGrpSpPr/>
        <p:nvPr/>
      </p:nvGrpSpPr>
      <p:grpSpPr>
        <a:xfrm>
          <a:off x="0" y="0"/>
          <a:ext cx="0" cy="0"/>
          <a:chOff x="0" y="0"/>
          <a:chExt cx="0" cy="0"/>
        </a:xfrm>
      </p:grpSpPr>
      <p:sp>
        <p:nvSpPr>
          <p:cNvPr id="115" name="Shape 115"/>
          <p:cNvSpPr/>
          <p:nvPr>
            <p:ph type="title"/>
          </p:nvPr>
        </p:nvSpPr>
        <p:spPr>
          <a:xfrm>
            <a:off x="952500" y="140107"/>
            <a:ext cx="11099800" cy="2159002"/>
          </a:xfrm>
          <a:prstGeom prst="rect">
            <a:avLst/>
          </a:prstGeom>
        </p:spPr>
        <p:txBody>
          <a:bodyPr/>
          <a:lstStyle>
            <a:lvl1pPr>
              <a:defRPr sz="6500" u="sng"/>
            </a:lvl1pPr>
          </a:lstStyle>
          <a:p>
            <a:pPr lvl="0">
              <a:defRPr sz="1800" u="none"/>
            </a:pPr>
            <a:r>
              <a:rPr sz="6500" u="sng"/>
              <a:t>Identify Important Issues</a:t>
            </a:r>
          </a:p>
        </p:txBody>
      </p:sp>
      <p:sp>
        <p:nvSpPr>
          <p:cNvPr id="116" name="Shape 116"/>
          <p:cNvSpPr/>
          <p:nvPr/>
        </p:nvSpPr>
        <p:spPr>
          <a:xfrm>
            <a:off x="9314474" y="2768367"/>
            <a:ext cx="3144665"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914400">
              <a:defRPr>
                <a:latin typeface="Comic Sans MS"/>
                <a:ea typeface="Comic Sans MS"/>
                <a:cs typeface="Comic Sans MS"/>
                <a:sym typeface="Comic Sans MS"/>
              </a:defRPr>
            </a:lvl1pPr>
          </a:lstStyle>
          <a:p>
            <a:pPr lvl="0">
              <a:defRPr sz="1800"/>
            </a:pPr>
            <a:r>
              <a:rPr sz="3600"/>
              <a:t>Social Justice</a:t>
            </a:r>
            <a:endParaRPr sz="3200">
              <a:latin typeface="Calibri"/>
              <a:ea typeface="Calibri"/>
              <a:cs typeface="Calibri"/>
              <a:sym typeface="Calibri"/>
            </a:endParaRPr>
          </a:p>
        </p:txBody>
      </p:sp>
      <p:pic>
        <p:nvPicPr>
          <p:cNvPr id="117" name="image28.jpeg"/>
          <p:cNvPicPr/>
          <p:nvPr/>
        </p:nvPicPr>
        <p:blipFill>
          <a:blip r:embed="rId2">
            <a:extLst/>
          </a:blip>
          <a:stretch>
            <a:fillRect/>
          </a:stretch>
        </p:blipFill>
        <p:spPr>
          <a:xfrm>
            <a:off x="9390677" y="3667926"/>
            <a:ext cx="2992260" cy="1960548"/>
          </a:xfrm>
          <a:prstGeom prst="rect">
            <a:avLst/>
          </a:prstGeom>
          <a:ln w="50800">
            <a:solidFill>
              <a:srgbClr val="FFFB00"/>
            </a:solidFill>
            <a:miter lim="400000"/>
          </a:ln>
        </p:spPr>
      </p:pic>
      <p:sp>
        <p:nvSpPr>
          <p:cNvPr id="118" name="Shape 118"/>
          <p:cNvSpPr/>
          <p:nvPr/>
        </p:nvSpPr>
        <p:spPr>
          <a:xfrm>
            <a:off x="9669107" y="6114869"/>
            <a:ext cx="2968800" cy="128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80473" indent="-180473" algn="l" defTabSz="914400">
              <a:buSzPct val="100000"/>
              <a:buChar char="•"/>
              <a:defRPr sz="1800"/>
            </a:pPr>
            <a:r>
              <a:rPr sz="1500">
                <a:latin typeface="Comic Sans MS"/>
                <a:ea typeface="Comic Sans MS"/>
                <a:cs typeface="Comic Sans MS"/>
                <a:sym typeface="Comic Sans MS"/>
              </a:rPr>
              <a:t>Defund/Upfund Police</a:t>
            </a:r>
            <a:endParaRPr sz="1500">
              <a:latin typeface="Calibri"/>
              <a:ea typeface="Calibri"/>
              <a:cs typeface="Calibri"/>
              <a:sym typeface="Calibri"/>
            </a:endParaRPr>
          </a:p>
          <a:p>
            <a:pPr lvl="0" marL="180473" indent="-180473" algn="l" defTabSz="914400">
              <a:buSzPct val="100000"/>
              <a:buChar char="•"/>
              <a:defRPr sz="1800"/>
            </a:pPr>
            <a:r>
              <a:rPr sz="1500">
                <a:latin typeface="Comic Sans MS"/>
                <a:ea typeface="Comic Sans MS"/>
                <a:cs typeface="Comic Sans MS"/>
                <a:sym typeface="Comic Sans MS"/>
              </a:rPr>
              <a:t>Adopt Breonna Law</a:t>
            </a:r>
            <a:endParaRPr sz="1500">
              <a:latin typeface="Calibri"/>
              <a:ea typeface="Calibri"/>
              <a:cs typeface="Calibri"/>
              <a:sym typeface="Calibri"/>
            </a:endParaRPr>
          </a:p>
          <a:p>
            <a:pPr lvl="0" marL="180473" indent="-180473" algn="l" defTabSz="914400">
              <a:buSzPct val="100000"/>
              <a:buChar char="•"/>
              <a:defRPr sz="1800"/>
            </a:pPr>
            <a:r>
              <a:rPr sz="1500">
                <a:latin typeface="Calibri"/>
                <a:ea typeface="Calibri"/>
                <a:cs typeface="Calibri"/>
                <a:sym typeface="Calibri"/>
              </a:rPr>
              <a:t>Suffrage for Parolees P17</a:t>
            </a:r>
            <a:endParaRPr sz="1500">
              <a:latin typeface="Calibri"/>
              <a:ea typeface="Calibri"/>
              <a:cs typeface="Calibri"/>
              <a:sym typeface="Calibri"/>
            </a:endParaRPr>
          </a:p>
          <a:p>
            <a:pPr lvl="0" marL="180473" indent="-180473" algn="l" defTabSz="914400">
              <a:buSzPct val="100000"/>
              <a:buChar char="•"/>
              <a:defRPr sz="1800"/>
            </a:pPr>
            <a:r>
              <a:rPr sz="1500">
                <a:latin typeface="Comic Sans MS"/>
                <a:ea typeface="Comic Sans MS"/>
                <a:cs typeface="Comic Sans MS"/>
                <a:sym typeface="Comic Sans MS"/>
              </a:rPr>
              <a:t>Incarceration P20</a:t>
            </a:r>
            <a:endParaRPr sz="1500">
              <a:latin typeface="Comic Sans MS"/>
              <a:ea typeface="Comic Sans MS"/>
              <a:cs typeface="Comic Sans MS"/>
              <a:sym typeface="Comic Sans MS"/>
            </a:endParaRPr>
          </a:p>
          <a:p>
            <a:pPr lvl="0" marL="180473" indent="-180473" algn="l" defTabSz="914400">
              <a:buSzPct val="100000"/>
              <a:buChar char="•"/>
              <a:defRPr sz="1800"/>
            </a:pPr>
            <a:r>
              <a:rPr sz="1500">
                <a:latin typeface="Comic Sans MS"/>
                <a:ea typeface="Comic Sans MS"/>
                <a:cs typeface="Comic Sans MS"/>
                <a:sym typeface="Comic Sans MS"/>
              </a:rPr>
              <a:t>Bail Alternatives P25</a:t>
            </a:r>
          </a:p>
        </p:txBody>
      </p:sp>
      <p:sp>
        <p:nvSpPr>
          <p:cNvPr id="119" name="Shape 119"/>
          <p:cNvSpPr/>
          <p:nvPr/>
        </p:nvSpPr>
        <p:spPr>
          <a:xfrm>
            <a:off x="1070991" y="2645341"/>
            <a:ext cx="2809282" cy="1104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a:latin typeface="Comic Sans MS"/>
                <a:ea typeface="Comic Sans MS"/>
                <a:cs typeface="Comic Sans MS"/>
                <a:sym typeface="Comic Sans MS"/>
              </a:defRPr>
            </a:lvl1pPr>
          </a:lstStyle>
          <a:p>
            <a:pPr lvl="0">
              <a:defRPr sz="1800"/>
            </a:pPr>
            <a:r>
              <a:rPr sz="3600"/>
              <a:t>LGBTQ</a:t>
            </a:r>
            <a:endParaRPr sz="3200">
              <a:latin typeface="Calibri"/>
              <a:ea typeface="Calibri"/>
              <a:cs typeface="Calibri"/>
              <a:sym typeface="Calibri"/>
            </a:endParaRPr>
          </a:p>
        </p:txBody>
      </p:sp>
      <p:sp>
        <p:nvSpPr>
          <p:cNvPr id="120" name="Shape 120"/>
          <p:cNvSpPr/>
          <p:nvPr/>
        </p:nvSpPr>
        <p:spPr>
          <a:xfrm>
            <a:off x="545132" y="5689419"/>
            <a:ext cx="4165800" cy="213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50394" indent="-150394" algn="l" defTabSz="914400">
              <a:buSzPct val="100000"/>
              <a:buChar char="•"/>
              <a:defRPr sz="1800"/>
            </a:pPr>
            <a:r>
              <a:rPr sz="1500">
                <a:latin typeface="Comic Sans MS"/>
                <a:ea typeface="Comic Sans MS"/>
                <a:cs typeface="Comic Sans MS"/>
                <a:sym typeface="Comic Sans MS"/>
              </a:rPr>
              <a:t>Immigration Detention - risk of harm</a:t>
            </a:r>
            <a:endParaRPr sz="1500">
              <a:latin typeface="Comic Sans MS"/>
              <a:ea typeface="Comic Sans MS"/>
              <a:cs typeface="Comic Sans MS"/>
              <a:sym typeface="Comic Sans MS"/>
            </a:endParaRPr>
          </a:p>
          <a:p>
            <a:pPr lvl="0" marL="150394" indent="-150394" algn="l" defTabSz="914400">
              <a:buSzPct val="100000"/>
              <a:buChar char="•"/>
              <a:defRPr sz="1800"/>
            </a:pPr>
            <a:r>
              <a:rPr sz="1500">
                <a:latin typeface="Comic Sans MS"/>
                <a:ea typeface="Comic Sans MS"/>
                <a:cs typeface="Comic Sans MS"/>
                <a:sym typeface="Comic Sans MS"/>
              </a:rPr>
              <a:t>Healthcare - nondiscrimination and access</a:t>
            </a:r>
            <a:endParaRPr sz="1500">
              <a:latin typeface="Comic Sans MS"/>
              <a:ea typeface="Comic Sans MS"/>
              <a:cs typeface="Comic Sans MS"/>
              <a:sym typeface="Comic Sans MS"/>
            </a:endParaRPr>
          </a:p>
          <a:p>
            <a:pPr lvl="0" marL="150394" indent="-150394" algn="l" defTabSz="914400">
              <a:buSzPct val="100000"/>
              <a:buChar char="•"/>
              <a:defRPr sz="1800"/>
            </a:pPr>
            <a:r>
              <a:rPr sz="1500">
                <a:latin typeface="Comic Sans MS"/>
                <a:ea typeface="Comic Sans MS"/>
                <a:cs typeface="Comic Sans MS"/>
                <a:sym typeface="Comic Sans MS"/>
              </a:rPr>
              <a:t>Housing No Fed and 54% states can legally discriminate, results homelessness</a:t>
            </a:r>
            <a:endParaRPr sz="1500">
              <a:latin typeface="Comic Sans MS"/>
              <a:ea typeface="Comic Sans MS"/>
              <a:cs typeface="Comic Sans MS"/>
              <a:sym typeface="Comic Sans MS"/>
            </a:endParaRPr>
          </a:p>
          <a:p>
            <a:pPr lvl="0" marL="150394" indent="-150394" algn="l" defTabSz="914400">
              <a:buSzPct val="100000"/>
              <a:buChar char="•"/>
              <a:defRPr sz="1800"/>
            </a:pPr>
            <a:r>
              <a:rPr sz="1500">
                <a:latin typeface="Comic Sans MS"/>
                <a:ea typeface="Comic Sans MS"/>
                <a:cs typeface="Comic Sans MS"/>
                <a:sym typeface="Comic Sans MS"/>
              </a:rPr>
              <a:t>Faith-based Discrimination</a:t>
            </a:r>
            <a:endParaRPr sz="1500">
              <a:latin typeface="Comic Sans MS"/>
              <a:ea typeface="Comic Sans MS"/>
              <a:cs typeface="Comic Sans MS"/>
              <a:sym typeface="Comic Sans MS"/>
            </a:endParaRPr>
          </a:p>
          <a:p>
            <a:pPr lvl="0" marL="150394" indent="-150394" algn="l" defTabSz="914400">
              <a:buSzPct val="100000"/>
              <a:buChar char="•"/>
              <a:defRPr sz="1800"/>
            </a:pPr>
            <a:r>
              <a:rPr sz="1500">
                <a:latin typeface="Comic Sans MS"/>
                <a:ea typeface="Comic Sans MS"/>
                <a:cs typeface="Comic Sans MS"/>
                <a:sym typeface="Comic Sans MS"/>
              </a:rPr>
              <a:t>Criminal Justice - 40% of incarcerated youth and women are LGBTQ (de-criminalize drug use, sex work, homelessness)</a:t>
            </a:r>
          </a:p>
        </p:txBody>
      </p:sp>
      <p:sp>
        <p:nvSpPr>
          <p:cNvPr id="121" name="Shape 121"/>
          <p:cNvSpPr/>
          <p:nvPr/>
        </p:nvSpPr>
        <p:spPr>
          <a:xfrm>
            <a:off x="5349699" y="2289740"/>
            <a:ext cx="2808239"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914400">
              <a:defRPr>
                <a:latin typeface="Comic Sans MS"/>
                <a:ea typeface="Comic Sans MS"/>
                <a:cs typeface="Comic Sans MS"/>
                <a:sym typeface="Comic Sans MS"/>
              </a:defRPr>
            </a:lvl1pPr>
          </a:lstStyle>
          <a:p>
            <a:pPr lvl="0">
              <a:defRPr sz="1800"/>
            </a:pPr>
            <a:r>
              <a:rPr sz="3600"/>
              <a:t>Women/POC</a:t>
            </a:r>
            <a:endParaRPr sz="3200">
              <a:latin typeface="Calibri"/>
              <a:ea typeface="Calibri"/>
              <a:cs typeface="Calibri"/>
              <a:sym typeface="Calibri"/>
            </a:endParaRPr>
          </a:p>
        </p:txBody>
      </p:sp>
      <p:sp>
        <p:nvSpPr>
          <p:cNvPr id="122" name="Shape 122"/>
          <p:cNvSpPr/>
          <p:nvPr/>
        </p:nvSpPr>
        <p:spPr>
          <a:xfrm>
            <a:off x="5308486" y="5924369"/>
            <a:ext cx="3144665" cy="1866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80473" indent="-180473" algn="l" defTabSz="914400">
              <a:buSzPct val="100000"/>
              <a:buChar char="•"/>
              <a:defRPr sz="1800"/>
            </a:pPr>
            <a:r>
              <a:rPr sz="1500">
                <a:latin typeface="Comic Sans MS"/>
                <a:ea typeface="Comic Sans MS"/>
                <a:cs typeface="Comic Sans MS"/>
                <a:sym typeface="Comic Sans MS"/>
              </a:rPr>
              <a:t>Reproductive Rights - access to abortions, contraceptives</a:t>
            </a:r>
            <a:endParaRPr sz="1500">
              <a:latin typeface="Comic Sans MS"/>
              <a:ea typeface="Comic Sans MS"/>
              <a:cs typeface="Comic Sans MS"/>
              <a:sym typeface="Comic Sans MS"/>
            </a:endParaRPr>
          </a:p>
          <a:p>
            <a:pPr lvl="0" marL="180473" indent="-180473" algn="l" defTabSz="914400">
              <a:buSzPct val="100000"/>
              <a:buChar char="•"/>
              <a:defRPr sz="1800"/>
            </a:pPr>
            <a:r>
              <a:rPr sz="1500">
                <a:latin typeface="Comic Sans MS"/>
                <a:ea typeface="Comic Sans MS"/>
                <a:cs typeface="Comic Sans MS"/>
                <a:sym typeface="Comic Sans MS"/>
              </a:rPr>
              <a:t>Equal Pay for Equal Work </a:t>
            </a:r>
            <a:endParaRPr sz="1500">
              <a:latin typeface="Comic Sans MS"/>
              <a:ea typeface="Comic Sans MS"/>
              <a:cs typeface="Comic Sans MS"/>
              <a:sym typeface="Comic Sans MS"/>
            </a:endParaRPr>
          </a:p>
          <a:p>
            <a:pPr lvl="0" marL="180473" indent="-180473" algn="l" defTabSz="914400">
              <a:buSzPct val="100000"/>
              <a:buChar char="•"/>
              <a:defRPr sz="1800"/>
            </a:pPr>
            <a:r>
              <a:rPr sz="1500">
                <a:latin typeface="Comic Sans MS"/>
                <a:ea typeface="Comic Sans MS"/>
                <a:cs typeface="Comic Sans MS"/>
                <a:sym typeface="Comic Sans MS"/>
              </a:rPr>
              <a:t>Education - Affirmative Action P16, help close wealth gap; tracking to juvenile  system; increased funding P15</a:t>
            </a:r>
          </a:p>
        </p:txBody>
      </p:sp>
      <p:sp>
        <p:nvSpPr>
          <p:cNvPr id="123" name="Shape 123"/>
          <p:cNvSpPr/>
          <p:nvPr/>
        </p:nvSpPr>
        <p:spPr>
          <a:xfrm>
            <a:off x="5313456" y="8788399"/>
            <a:ext cx="2787143"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1700"/>
              <a:t>Source </a:t>
            </a:r>
            <a:endParaRPr sz="1700"/>
          </a:p>
          <a:p>
            <a:pPr lvl="0">
              <a:defRPr sz="1800"/>
            </a:pPr>
            <a:r>
              <a:rPr sz="1700"/>
              <a:t>Women’s Foundation of CA</a:t>
            </a:r>
          </a:p>
        </p:txBody>
      </p:sp>
      <p:sp>
        <p:nvSpPr>
          <p:cNvPr id="124" name="Shape 124"/>
          <p:cNvSpPr/>
          <p:nvPr/>
        </p:nvSpPr>
        <p:spPr>
          <a:xfrm>
            <a:off x="9915752" y="8788399"/>
            <a:ext cx="1942110"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1700"/>
              <a:t>Source </a:t>
            </a:r>
            <a:endParaRPr sz="1700"/>
          </a:p>
          <a:p>
            <a:pPr lvl="0">
              <a:defRPr sz="1800"/>
            </a:pPr>
            <a:r>
              <a:rPr sz="1700"/>
              <a:t>BLM - 8 Can’t Wait</a:t>
            </a:r>
          </a:p>
        </p:txBody>
      </p:sp>
      <p:sp>
        <p:nvSpPr>
          <p:cNvPr id="125" name="Shape 125"/>
          <p:cNvSpPr/>
          <p:nvPr/>
        </p:nvSpPr>
        <p:spPr>
          <a:xfrm>
            <a:off x="824648" y="8788399"/>
            <a:ext cx="2843277"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1700"/>
              <a:t>Source </a:t>
            </a:r>
            <a:endParaRPr sz="1700"/>
          </a:p>
          <a:p>
            <a:pPr lvl="0">
              <a:defRPr sz="1800"/>
            </a:pPr>
            <a:r>
              <a:rPr sz="1700"/>
              <a:t>Queer the Vote Voter Guide</a:t>
            </a:r>
          </a:p>
        </p:txBody>
      </p:sp>
      <p:pic>
        <p:nvPicPr>
          <p:cNvPr id="126" name="IMG_1695.jpg"/>
          <p:cNvPicPr/>
          <p:nvPr/>
        </p:nvPicPr>
        <p:blipFill>
          <a:blip r:embed="rId3">
            <a:extLst/>
          </a:blip>
          <a:stretch>
            <a:fillRect/>
          </a:stretch>
        </p:blipFill>
        <p:spPr>
          <a:xfrm>
            <a:off x="903300" y="3625625"/>
            <a:ext cx="3144664" cy="1858211"/>
          </a:xfrm>
          <a:prstGeom prst="rect">
            <a:avLst/>
          </a:prstGeom>
          <a:ln w="50800">
            <a:solidFill>
              <a:srgbClr val="FFFB00"/>
            </a:solidFill>
            <a:miter lim="400000"/>
          </a:ln>
        </p:spPr>
      </p:pic>
      <p:pic>
        <p:nvPicPr>
          <p:cNvPr id="127" name="IMG_1694.jpg"/>
          <p:cNvPicPr/>
          <p:nvPr/>
        </p:nvPicPr>
        <p:blipFill>
          <a:blip r:embed="rId4">
            <a:extLst/>
          </a:blip>
          <a:stretch>
            <a:fillRect/>
          </a:stretch>
        </p:blipFill>
        <p:spPr>
          <a:xfrm>
            <a:off x="5684275" y="3301636"/>
            <a:ext cx="2139086" cy="2159003"/>
          </a:xfrm>
          <a:prstGeom prst="rect">
            <a:avLst/>
          </a:prstGeom>
          <a:ln w="50800">
            <a:solidFill>
              <a:srgbClr val="FFFB00"/>
            </a:solidFill>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0BF41"/>
        </a:solidFill>
      </p:bgPr>
    </p:bg>
    <p:spTree>
      <p:nvGrpSpPr>
        <p:cNvPr id="1" name=""/>
        <p:cNvGrpSpPr/>
        <p:nvPr/>
      </p:nvGrpSpPr>
      <p:grpSpPr>
        <a:xfrm>
          <a:off x="0" y="0"/>
          <a:ext cx="0" cy="0"/>
          <a:chOff x="0" y="0"/>
          <a:chExt cx="0" cy="0"/>
        </a:xfrm>
      </p:grpSpPr>
      <p:sp>
        <p:nvSpPr>
          <p:cNvPr id="129" name="Shape 129"/>
          <p:cNvSpPr/>
          <p:nvPr>
            <p:ph type="title"/>
          </p:nvPr>
        </p:nvSpPr>
        <p:spPr>
          <a:xfrm>
            <a:off x="952500" y="597307"/>
            <a:ext cx="11099800" cy="2159002"/>
          </a:xfrm>
          <a:prstGeom prst="rect">
            <a:avLst/>
          </a:prstGeom>
        </p:spPr>
        <p:txBody>
          <a:bodyPr/>
          <a:lstStyle>
            <a:lvl1pPr>
              <a:defRPr sz="6500" u="sng"/>
            </a:lvl1pPr>
          </a:lstStyle>
          <a:p>
            <a:pPr lvl="0">
              <a:defRPr sz="1800" u="none"/>
            </a:pPr>
            <a:r>
              <a:rPr sz="6500" u="sng"/>
              <a:t>Make Informed Decisions</a:t>
            </a:r>
          </a:p>
        </p:txBody>
      </p:sp>
      <p:sp>
        <p:nvSpPr>
          <p:cNvPr id="130" name="Shape 130"/>
          <p:cNvSpPr/>
          <p:nvPr/>
        </p:nvSpPr>
        <p:spPr>
          <a:xfrm>
            <a:off x="3471983" y="5843983"/>
            <a:ext cx="6996416" cy="353769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gn="l" defTabSz="472560">
              <a:spcBef>
                <a:spcPts val="300"/>
              </a:spcBef>
              <a:defRPr sz="1800"/>
            </a:pPr>
            <a:endParaRPr sz="1200">
              <a:latin typeface="+mj-lt"/>
              <a:ea typeface="+mj-ea"/>
              <a:cs typeface="+mj-cs"/>
              <a:sym typeface="Helvetica"/>
            </a:endParaRPr>
          </a:p>
          <a:p>
            <a:pPr lvl="0" marL="354420" indent="-354420" algn="l" defTabSz="472560">
              <a:spcBef>
                <a:spcPts val="300"/>
              </a:spcBef>
              <a:buClr>
                <a:srgbClr val="1F497D"/>
              </a:buClr>
              <a:buSzPct val="100000"/>
              <a:buFont typeface="Arial"/>
              <a:buChar char="•"/>
              <a:defRPr sz="1800"/>
            </a:pPr>
            <a:r>
              <a:rPr sz="2700">
                <a:latin typeface="Helvetica Light"/>
                <a:ea typeface="Helvetica Light"/>
                <a:cs typeface="Helvetica Light"/>
                <a:sym typeface="Helvetica Light"/>
              </a:rPr>
              <a:t>Do your Research</a:t>
            </a:r>
            <a:endParaRPr sz="2700">
              <a:latin typeface="Helvetica Light"/>
              <a:ea typeface="Helvetica Light"/>
              <a:cs typeface="Helvetica Light"/>
              <a:sym typeface="Helvetica Light"/>
            </a:endParaRPr>
          </a:p>
          <a:p>
            <a:pPr lvl="0" marL="354420" indent="-354420" algn="l" defTabSz="472560">
              <a:spcBef>
                <a:spcPts val="300"/>
              </a:spcBef>
              <a:buClr>
                <a:srgbClr val="1F497D"/>
              </a:buClr>
              <a:buSzPct val="100000"/>
              <a:buFont typeface="Arial"/>
              <a:buChar char="•"/>
              <a:defRPr sz="1800"/>
            </a:pPr>
            <a:r>
              <a:rPr sz="2700">
                <a:latin typeface="Helvetica Light"/>
                <a:ea typeface="Helvetica Light"/>
                <a:cs typeface="Helvetica Light"/>
                <a:sym typeface="Helvetica Light"/>
              </a:rPr>
              <a:t>Compare and Contrast</a:t>
            </a:r>
            <a:endParaRPr sz="2700">
              <a:latin typeface="Helvetica Light"/>
              <a:ea typeface="Helvetica Light"/>
              <a:cs typeface="Helvetica Light"/>
              <a:sym typeface="Helvetica Light"/>
            </a:endParaRPr>
          </a:p>
          <a:p>
            <a:pPr lvl="0" marL="354420" indent="-354420" algn="l" defTabSz="472560">
              <a:spcBef>
                <a:spcPts val="300"/>
              </a:spcBef>
              <a:buClr>
                <a:srgbClr val="1F497D"/>
              </a:buClr>
              <a:buSzPct val="100000"/>
              <a:buFont typeface="Arial"/>
              <a:buChar char="•"/>
              <a:defRPr sz="1800"/>
            </a:pPr>
            <a:r>
              <a:rPr sz="2700">
                <a:latin typeface="Helvetica Light"/>
                <a:ea typeface="Helvetica Light"/>
                <a:cs typeface="Helvetica Light"/>
                <a:sym typeface="Helvetica Light"/>
              </a:rPr>
              <a:t>Follow the Money</a:t>
            </a:r>
            <a:endParaRPr sz="2700">
              <a:latin typeface="Helvetica Light"/>
              <a:ea typeface="Helvetica Light"/>
              <a:cs typeface="Helvetica Light"/>
              <a:sym typeface="Helvetica Light"/>
            </a:endParaRPr>
          </a:p>
          <a:p>
            <a:pPr lvl="0" marL="354420" indent="-354420" algn="l" defTabSz="472560">
              <a:spcBef>
                <a:spcPts val="300"/>
              </a:spcBef>
              <a:buClr>
                <a:srgbClr val="1F497D"/>
              </a:buClr>
              <a:buSzPct val="100000"/>
              <a:buFont typeface="Arial"/>
              <a:buChar char="•"/>
              <a:defRPr sz="1800"/>
            </a:pPr>
            <a:r>
              <a:rPr sz="2700">
                <a:latin typeface="Helvetica Light"/>
                <a:ea typeface="Helvetica Light"/>
                <a:cs typeface="Helvetica Light"/>
                <a:sym typeface="Helvetica Light"/>
              </a:rPr>
              <a:t>Review Endorsements (Newspapers)</a:t>
            </a:r>
            <a:endParaRPr sz="2700">
              <a:latin typeface="Helvetica Light"/>
              <a:ea typeface="Helvetica Light"/>
              <a:cs typeface="Helvetica Light"/>
              <a:sym typeface="Helvetica Light"/>
            </a:endParaRPr>
          </a:p>
          <a:p>
            <a:pPr lvl="0" marL="354420" indent="-354420" algn="l" defTabSz="472560">
              <a:spcBef>
                <a:spcPts val="300"/>
              </a:spcBef>
              <a:buClr>
                <a:srgbClr val="1F497D"/>
              </a:buClr>
              <a:buSzPct val="100000"/>
              <a:buFont typeface="Arial"/>
              <a:buChar char="•"/>
              <a:defRPr sz="1800"/>
            </a:pPr>
            <a:r>
              <a:rPr sz="2700">
                <a:latin typeface="Helvetica Light"/>
                <a:ea typeface="Helvetica Light"/>
                <a:cs typeface="Helvetica Light"/>
                <a:sym typeface="Helvetica Light"/>
              </a:rPr>
              <a:t>Talk to Family/Friends</a:t>
            </a:r>
            <a:endParaRPr sz="2700">
              <a:latin typeface="Helvetica Light"/>
              <a:ea typeface="Helvetica Light"/>
              <a:cs typeface="Helvetica Light"/>
              <a:sym typeface="Helvetica Light"/>
            </a:endParaRPr>
          </a:p>
          <a:p>
            <a:pPr lvl="0" marL="354420" indent="-354420" algn="l" defTabSz="472560">
              <a:spcBef>
                <a:spcPts val="300"/>
              </a:spcBef>
              <a:buClr>
                <a:srgbClr val="1F497D"/>
              </a:buClr>
              <a:buSzPct val="100000"/>
              <a:buFont typeface="Arial"/>
              <a:buChar char="•"/>
              <a:defRPr sz="1800"/>
            </a:pPr>
            <a:r>
              <a:rPr sz="2700">
                <a:latin typeface="Helvetica Light"/>
                <a:ea typeface="Helvetica Light"/>
                <a:cs typeface="Helvetica Light"/>
                <a:sym typeface="Helvetica Light"/>
              </a:rPr>
              <a:t>Don’t have to vote on everything</a:t>
            </a:r>
            <a:endParaRPr sz="2700">
              <a:latin typeface="Helvetica Light"/>
              <a:ea typeface="Helvetica Light"/>
              <a:cs typeface="Helvetica Light"/>
              <a:sym typeface="Helvetica Light"/>
            </a:endParaRPr>
          </a:p>
        </p:txBody>
      </p:sp>
      <p:pic>
        <p:nvPicPr>
          <p:cNvPr id="131" name="image31.jpeg"/>
          <p:cNvPicPr/>
          <p:nvPr/>
        </p:nvPicPr>
        <p:blipFill>
          <a:blip r:embed="rId2">
            <a:extLst/>
          </a:blip>
          <a:stretch>
            <a:fillRect/>
          </a:stretch>
        </p:blipFill>
        <p:spPr>
          <a:xfrm>
            <a:off x="3004192" y="2532075"/>
            <a:ext cx="6996416" cy="2992387"/>
          </a:xfrm>
          <a:prstGeom prst="rect">
            <a:avLst/>
          </a:prstGeom>
          <a:ln w="63500">
            <a:solidFill>
              <a:srgbClr val="FFFB00"/>
            </a:solidFill>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B36AE2"/>
        </a:solidFill>
      </p:bgPr>
    </p:bg>
    <p:spTree>
      <p:nvGrpSpPr>
        <p:cNvPr id="1" name=""/>
        <p:cNvGrpSpPr/>
        <p:nvPr/>
      </p:nvGrpSpPr>
      <p:grpSpPr>
        <a:xfrm>
          <a:off x="0" y="0"/>
          <a:ext cx="0" cy="0"/>
          <a:chOff x="0" y="0"/>
          <a:chExt cx="0" cy="0"/>
        </a:xfrm>
      </p:grpSpPr>
      <p:sp>
        <p:nvSpPr>
          <p:cNvPr id="133" name="Shape 133"/>
          <p:cNvSpPr/>
          <p:nvPr>
            <p:ph type="title"/>
          </p:nvPr>
        </p:nvSpPr>
        <p:spPr>
          <a:xfrm>
            <a:off x="2413000" y="1041400"/>
            <a:ext cx="4651375" cy="2159000"/>
          </a:xfrm>
          <a:prstGeom prst="rect">
            <a:avLst/>
          </a:prstGeom>
        </p:spPr>
        <p:txBody>
          <a:bodyPr/>
          <a:lstStyle>
            <a:lvl1pPr>
              <a:defRPr sz="7000" u="sng"/>
            </a:lvl1pPr>
          </a:lstStyle>
          <a:p>
            <a:pPr lvl="0">
              <a:defRPr sz="1800" u="none"/>
            </a:pPr>
            <a:r>
              <a:rPr sz="7000" u="sng"/>
              <a:t>Resources</a:t>
            </a:r>
          </a:p>
        </p:txBody>
      </p:sp>
      <p:sp>
        <p:nvSpPr>
          <p:cNvPr id="134" name="Shape 134"/>
          <p:cNvSpPr/>
          <p:nvPr/>
        </p:nvSpPr>
        <p:spPr>
          <a:xfrm>
            <a:off x="813468" y="3365498"/>
            <a:ext cx="11377864" cy="5308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570385" indent="-570385" algn="l">
              <a:buSzPct val="100000"/>
              <a:buChar char="•"/>
              <a:defRPr sz="1800"/>
            </a:pPr>
            <a:r>
              <a:rPr sz="3200">
                <a:latin typeface="+mj-lt"/>
                <a:ea typeface="+mj-ea"/>
                <a:cs typeface="+mj-cs"/>
                <a:sym typeface="Helvetica"/>
              </a:rPr>
              <a:t> Voters Edge - </a:t>
            </a:r>
            <a:r>
              <a:rPr u="sng">
                <a:solidFill>
                  <a:srgbClr val="0000FF"/>
                </a:solidFill>
                <a:uFill>
                  <a:solidFill>
                    <a:srgbClr val="0000FF"/>
                  </a:solidFill>
                </a:uFill>
                <a:latin typeface="+mj-lt"/>
                <a:ea typeface="+mj-ea"/>
                <a:cs typeface="+mj-cs"/>
                <a:sym typeface="Helvetica"/>
                <a:hlinkClick r:id="rId2" invalidUrl="" action="" tgtFrame="" tooltip="" history="1" highlightClick="0" endSnd="0"/>
              </a:rPr>
              <a:t>www.votersedge.org</a:t>
            </a:r>
            <a:r>
              <a:rPr sz="3200">
                <a:latin typeface="+mj-lt"/>
                <a:ea typeface="+mj-ea"/>
                <a:cs typeface="+mj-cs"/>
                <a:sym typeface="Helvetica"/>
              </a:rPr>
              <a:t> </a:t>
            </a:r>
            <a:endParaRPr sz="3200">
              <a:latin typeface="+mj-lt"/>
              <a:ea typeface="+mj-ea"/>
              <a:cs typeface="+mj-cs"/>
              <a:sym typeface="Helvetica"/>
            </a:endParaRPr>
          </a:p>
          <a:p>
            <a:pPr lvl="0" marL="570385" indent="-570385" algn="l">
              <a:buSzPct val="100000"/>
              <a:buChar char="•"/>
              <a:defRPr sz="1800"/>
            </a:pPr>
            <a:r>
              <a:rPr sz="3200">
                <a:latin typeface="+mj-lt"/>
                <a:ea typeface="+mj-ea"/>
                <a:cs typeface="+mj-cs"/>
                <a:sym typeface="Helvetica"/>
              </a:rPr>
              <a:t> Voter Information Booklets</a:t>
            </a:r>
            <a:endParaRPr sz="3200">
              <a:latin typeface="+mj-lt"/>
              <a:ea typeface="+mj-ea"/>
              <a:cs typeface="+mj-cs"/>
              <a:sym typeface="Helvetica"/>
            </a:endParaRPr>
          </a:p>
          <a:p>
            <a:pPr lvl="1" marL="951385" indent="-570385" algn="l">
              <a:buSzPct val="100000"/>
              <a:buChar char="•"/>
              <a:defRPr sz="1800"/>
            </a:pPr>
            <a:r>
              <a:rPr sz="3200">
                <a:latin typeface="+mj-lt"/>
                <a:ea typeface="+mj-ea"/>
                <a:cs typeface="+mj-cs"/>
                <a:sym typeface="Helvetica"/>
              </a:rPr>
              <a:t> CA Secretary of State - </a:t>
            </a:r>
            <a:r>
              <a:rPr u="sng">
                <a:solidFill>
                  <a:srgbClr val="0000FF"/>
                </a:solidFill>
                <a:uFill>
                  <a:solidFill>
                    <a:srgbClr val="0000FF"/>
                  </a:solidFill>
                </a:uFill>
                <a:latin typeface="+mj-lt"/>
                <a:ea typeface="+mj-ea"/>
                <a:cs typeface="+mj-cs"/>
                <a:sym typeface="Helvetica"/>
                <a:hlinkClick r:id="rId3" invalidUrl="" action="" tgtFrame="" tooltip="" history="1" highlightClick="0" endSnd="0"/>
              </a:rPr>
              <a:t>https://voterguide.sos.ca.gov/</a:t>
            </a:r>
            <a:r>
              <a:rPr sz="3200">
                <a:latin typeface="+mj-lt"/>
                <a:ea typeface="+mj-ea"/>
                <a:cs typeface="+mj-cs"/>
                <a:sym typeface="Helvetica"/>
              </a:rPr>
              <a:t>  </a:t>
            </a:r>
            <a:endParaRPr sz="3200">
              <a:latin typeface="+mj-lt"/>
              <a:ea typeface="+mj-ea"/>
              <a:cs typeface="+mj-cs"/>
              <a:sym typeface="Helvetica"/>
            </a:endParaRPr>
          </a:p>
          <a:p>
            <a:pPr lvl="1" marL="951385" indent="-570385" algn="l">
              <a:buSzPct val="100000"/>
              <a:buChar char="•"/>
              <a:defRPr sz="1800"/>
            </a:pPr>
            <a:r>
              <a:rPr sz="3200">
                <a:latin typeface="+mj-lt"/>
                <a:ea typeface="+mj-ea"/>
                <a:cs typeface="+mj-cs"/>
                <a:sym typeface="Helvetica"/>
              </a:rPr>
              <a:t> LWV FNUC EVG - </a:t>
            </a:r>
            <a:r>
              <a:rPr sz="1700">
                <a:latin typeface="Calibri"/>
                <a:ea typeface="Calibri"/>
                <a:cs typeface="Calibri"/>
                <a:sym typeface="Calibri"/>
                <a:hlinkClick r:id="rId4" invalidUrl="" action="" tgtFrame="" tooltip="" history="1" highlightClick="0" endSnd="0"/>
              </a:rPr>
              <a:t>https://lwvc.org/sites/default/files/downloads/EVG-Nov2020-Eng.pdf</a:t>
            </a:r>
            <a:r>
              <a:rPr sz="3200">
                <a:latin typeface="+mj-lt"/>
                <a:ea typeface="+mj-ea"/>
                <a:cs typeface="+mj-cs"/>
                <a:sym typeface="Helvetica"/>
              </a:rPr>
              <a:t> </a:t>
            </a:r>
            <a:endParaRPr sz="3200">
              <a:latin typeface="+mj-lt"/>
              <a:ea typeface="+mj-ea"/>
              <a:cs typeface="+mj-cs"/>
              <a:sym typeface="Helvetica"/>
            </a:endParaRPr>
          </a:p>
          <a:p>
            <a:pPr lvl="0" marL="570385" indent="-570385" algn="l">
              <a:buSzPct val="100000"/>
              <a:buChar char="•"/>
              <a:defRPr sz="1800"/>
            </a:pPr>
            <a:r>
              <a:rPr sz="3200">
                <a:latin typeface="+mj-lt"/>
                <a:ea typeface="+mj-ea"/>
                <a:cs typeface="+mj-cs"/>
                <a:sym typeface="Helvetica"/>
              </a:rPr>
              <a:t> Candidate Forums - </a:t>
            </a:r>
            <a:r>
              <a:rPr sz="1400">
                <a:latin typeface="+mj-lt"/>
                <a:ea typeface="+mj-ea"/>
                <a:cs typeface="+mj-cs"/>
                <a:sym typeface="Helvetica"/>
                <a:hlinkClick r:id="rId5" invalidUrl="" action="" tgtFrame="" tooltip="" history="1" highlightClick="0" endSnd="0"/>
              </a:rPr>
              <a:t>https://my.lwv.org/california/fremont-newark-union-city/2020-candidate-forums</a:t>
            </a:r>
            <a:r>
              <a:rPr sz="1400">
                <a:latin typeface="+mj-lt"/>
                <a:ea typeface="+mj-ea"/>
                <a:cs typeface="+mj-cs"/>
                <a:sym typeface="Helvetica"/>
              </a:rPr>
              <a:t> </a:t>
            </a:r>
            <a:endParaRPr sz="3200">
              <a:latin typeface="+mj-lt"/>
              <a:ea typeface="+mj-ea"/>
              <a:cs typeface="+mj-cs"/>
              <a:sym typeface="Helvetica"/>
            </a:endParaRPr>
          </a:p>
          <a:p>
            <a:pPr lvl="0" marL="570385" indent="-570385" algn="l">
              <a:buSzPct val="100000"/>
              <a:buChar char="•"/>
              <a:defRPr sz="1800"/>
            </a:pPr>
            <a:r>
              <a:rPr sz="3200">
                <a:latin typeface="+mj-lt"/>
                <a:ea typeface="+mj-ea"/>
                <a:cs typeface="+mj-cs"/>
                <a:sym typeface="Helvetica"/>
              </a:rPr>
              <a:t> Proposition Forums - </a:t>
            </a:r>
            <a:r>
              <a:rPr sz="1200">
                <a:latin typeface="+mj-lt"/>
                <a:ea typeface="+mj-ea"/>
                <a:cs typeface="+mj-cs"/>
                <a:sym typeface="Helvetica"/>
                <a:hlinkClick r:id="rId6" invalidUrl="" action="" tgtFrame="" tooltip="" history="1" highlightClick="0" endSnd="0"/>
              </a:rPr>
              <a:t>https://my.lwv.org/california/fremont-newark-union-city/ballot-propositions-2020-november-election</a:t>
            </a:r>
            <a:r>
              <a:rPr sz="3200">
                <a:latin typeface="+mj-lt"/>
                <a:ea typeface="+mj-ea"/>
                <a:cs typeface="+mj-cs"/>
                <a:sym typeface="Helvetica"/>
              </a:rPr>
              <a:t> </a:t>
            </a:r>
            <a:endParaRPr sz="3200">
              <a:latin typeface="+mj-lt"/>
              <a:ea typeface="+mj-ea"/>
              <a:cs typeface="+mj-cs"/>
              <a:sym typeface="Helvetica"/>
            </a:endParaRPr>
          </a:p>
          <a:p>
            <a:pPr lvl="0" marL="570385" indent="-570385" algn="l">
              <a:buSzPct val="100000"/>
              <a:buChar char="•"/>
              <a:defRPr sz="1800"/>
            </a:pPr>
            <a:r>
              <a:rPr sz="3200">
                <a:latin typeface="+mj-lt"/>
                <a:ea typeface="+mj-ea"/>
                <a:cs typeface="+mj-cs"/>
                <a:sym typeface="Helvetica"/>
              </a:rPr>
              <a:t> CA LWV Prop Recommendations - </a:t>
            </a:r>
            <a:r>
              <a:rPr u="sng">
                <a:solidFill>
                  <a:srgbClr val="0000FF"/>
                </a:solidFill>
                <a:uFill>
                  <a:solidFill>
                    <a:srgbClr val="0000FF"/>
                  </a:solidFill>
                </a:uFill>
                <a:latin typeface="+mj-lt"/>
                <a:ea typeface="+mj-ea"/>
                <a:cs typeface="+mj-cs"/>
                <a:sym typeface="Helvetica"/>
                <a:hlinkClick r:id="rId7" invalidUrl="" action="" tgtFrame="" tooltip="" history="1" highlightClick="0" endSnd="0"/>
              </a:rPr>
              <a:t>https://lwvc.org/news/VOTEwiththeLeague</a:t>
            </a:r>
            <a:r>
              <a:rPr sz="3200">
                <a:latin typeface="+mj-lt"/>
                <a:ea typeface="+mj-ea"/>
                <a:cs typeface="+mj-cs"/>
                <a:sym typeface="Helvetica"/>
              </a:rPr>
              <a:t> </a:t>
            </a:r>
            <a:endParaRPr sz="3200">
              <a:latin typeface="+mj-lt"/>
              <a:ea typeface="+mj-ea"/>
              <a:cs typeface="+mj-cs"/>
              <a:sym typeface="Helvetica"/>
            </a:endParaRPr>
          </a:p>
          <a:p>
            <a:pPr lvl="0" marL="570385" indent="-570385" algn="l">
              <a:buSzPct val="100000"/>
              <a:buChar char="•"/>
              <a:defRPr sz="1800"/>
            </a:pPr>
            <a:r>
              <a:rPr sz="3200">
                <a:latin typeface="+mj-lt"/>
                <a:ea typeface="+mj-ea"/>
                <a:cs typeface="+mj-cs"/>
                <a:sym typeface="Helvetica"/>
              </a:rPr>
              <a:t> Legislative Analyst Office (Props) - </a:t>
            </a:r>
            <a:r>
              <a:rPr u="sng">
                <a:solidFill>
                  <a:srgbClr val="0000FF"/>
                </a:solidFill>
                <a:uFill>
                  <a:solidFill>
                    <a:srgbClr val="0000FF"/>
                  </a:solidFill>
                </a:uFill>
                <a:latin typeface="+mj-lt"/>
                <a:ea typeface="+mj-ea"/>
                <a:cs typeface="+mj-cs"/>
                <a:sym typeface="Helvetica"/>
                <a:hlinkClick r:id="rId8" invalidUrl="" action="" tgtFrame="" tooltip="" history="1" highlightClick="0" endSnd="0"/>
              </a:rPr>
              <a:t>https://lao.ca.gov/BallotAnalysis/Propositions</a:t>
            </a:r>
            <a:endParaRPr sz="3200">
              <a:latin typeface="+mj-lt"/>
              <a:ea typeface="+mj-ea"/>
              <a:cs typeface="+mj-cs"/>
              <a:sym typeface="Helvetica"/>
            </a:endParaRPr>
          </a:p>
          <a:p>
            <a:pPr lvl="0" marL="570385" indent="-570385" algn="l">
              <a:buSzPct val="100000"/>
              <a:buChar char="•"/>
              <a:defRPr sz="1800"/>
            </a:pPr>
            <a:r>
              <a:rPr sz="3200">
                <a:latin typeface="+mj-lt"/>
                <a:ea typeface="+mj-ea"/>
                <a:cs typeface="+mj-cs"/>
                <a:sym typeface="Helvetica"/>
              </a:rPr>
              <a:t> CAL Matters - </a:t>
            </a:r>
            <a:r>
              <a:rPr u="sng">
                <a:solidFill>
                  <a:srgbClr val="0000FF"/>
                </a:solidFill>
                <a:uFill>
                  <a:solidFill>
                    <a:srgbClr val="0000FF"/>
                  </a:solidFill>
                </a:uFill>
                <a:latin typeface="+mj-lt"/>
                <a:ea typeface="+mj-ea"/>
                <a:cs typeface="+mj-cs"/>
                <a:sym typeface="Helvetica"/>
                <a:hlinkClick r:id="rId9" invalidUrl="" action="" tgtFrame="" tooltip="" history="1" highlightClick="0" endSnd="0"/>
              </a:rPr>
              <a:t>https://calmatters.org/election-2020-guide/</a:t>
            </a:r>
            <a:r>
              <a:rPr sz="3200">
                <a:latin typeface="+mj-lt"/>
                <a:ea typeface="+mj-ea"/>
                <a:cs typeface="+mj-cs"/>
                <a:sym typeface="Helvetica"/>
              </a:rPr>
              <a:t>  </a:t>
            </a:r>
            <a:endParaRPr sz="3200">
              <a:latin typeface="+mj-lt"/>
              <a:ea typeface="+mj-ea"/>
              <a:cs typeface="+mj-cs"/>
              <a:sym typeface="Helvetica"/>
            </a:endParaRPr>
          </a:p>
          <a:p>
            <a:pPr lvl="0" marL="570385" indent="-570385" algn="l">
              <a:buSzPct val="100000"/>
              <a:buChar char="•"/>
              <a:defRPr sz="1800"/>
            </a:pPr>
            <a:r>
              <a:rPr sz="3200">
                <a:latin typeface="+mj-lt"/>
                <a:ea typeface="+mj-ea"/>
                <a:cs typeface="+mj-cs"/>
                <a:sym typeface="Helvetica"/>
              </a:rPr>
              <a:t> Harvey Milk Club - </a:t>
            </a:r>
            <a:r>
              <a:rPr u="sng">
                <a:solidFill>
                  <a:srgbClr val="0000FF"/>
                </a:solidFill>
                <a:uFill>
                  <a:solidFill>
                    <a:srgbClr val="0000FF"/>
                  </a:solidFill>
                </a:uFill>
                <a:latin typeface="+mj-lt"/>
                <a:ea typeface="+mj-ea"/>
                <a:cs typeface="+mj-cs"/>
                <a:sym typeface="Helvetica"/>
                <a:hlinkClick r:id="rId10" invalidUrl="" action="" tgtFrame="" tooltip="" history="1" highlightClick="0" endSnd="0"/>
              </a:rPr>
              <a:t>http://www.milkclub.org/endorsements</a:t>
            </a:r>
            <a:r>
              <a:rPr sz="3200">
                <a:latin typeface="+mj-lt"/>
                <a:ea typeface="+mj-ea"/>
                <a:cs typeface="+mj-cs"/>
                <a:sym typeface="Helvetica"/>
              </a:rPr>
              <a:t> </a:t>
            </a:r>
            <a:endParaRPr sz="3200">
              <a:latin typeface="+mj-lt"/>
              <a:ea typeface="+mj-ea"/>
              <a:cs typeface="+mj-cs"/>
              <a:sym typeface="Helvetica"/>
            </a:endParaRPr>
          </a:p>
          <a:p>
            <a:pPr lvl="0" marL="570385" indent="-570385" algn="l">
              <a:buSzPct val="100000"/>
              <a:buChar char="•"/>
              <a:defRPr sz="1800"/>
            </a:pPr>
            <a:r>
              <a:rPr sz="3200">
                <a:latin typeface="+mj-lt"/>
                <a:ea typeface="+mj-ea"/>
                <a:cs typeface="+mj-cs"/>
                <a:sym typeface="Helvetica"/>
              </a:rPr>
              <a:t> AAUW Gender Policy - </a:t>
            </a:r>
            <a:r>
              <a:rPr sz="1600">
                <a:latin typeface="+mj-lt"/>
                <a:ea typeface="+mj-ea"/>
                <a:cs typeface="+mj-cs"/>
                <a:sym typeface="Helvetica"/>
                <a:hlinkClick r:id="rId11" invalidUrl="" action="" tgtFrame="" tooltip="" history="1" highlightClick="0" endSnd="0"/>
              </a:rPr>
              <a:t>https://www.aauw.org/resources/policy/aauws-2020-gender-policy-agenda/</a:t>
            </a:r>
          </a:p>
        </p:txBody>
      </p:sp>
      <p:pic>
        <p:nvPicPr>
          <p:cNvPr id="135" name="image32.jpeg"/>
          <p:cNvPicPr/>
          <p:nvPr/>
        </p:nvPicPr>
        <p:blipFill>
          <a:blip r:embed="rId12">
            <a:extLst/>
          </a:blip>
          <a:stretch>
            <a:fillRect/>
          </a:stretch>
        </p:blipFill>
        <p:spPr>
          <a:xfrm>
            <a:off x="8423587" y="846236"/>
            <a:ext cx="3352787" cy="3213439"/>
          </a:xfrm>
          <a:prstGeom prst="rect">
            <a:avLst/>
          </a:prstGeom>
          <a:ln w="63500">
            <a:solidFill>
              <a:srgbClr val="FFFB00"/>
            </a:solidFill>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5D328"/>
        </a:solidFill>
      </p:bgPr>
    </p:bg>
    <p:spTree>
      <p:nvGrpSpPr>
        <p:cNvPr id="1" name=""/>
        <p:cNvGrpSpPr/>
        <p:nvPr/>
      </p:nvGrpSpPr>
      <p:grpSpPr>
        <a:xfrm>
          <a:off x="0" y="0"/>
          <a:ext cx="0" cy="0"/>
          <a:chOff x="0" y="0"/>
          <a:chExt cx="0" cy="0"/>
        </a:xfrm>
      </p:grpSpPr>
      <p:sp>
        <p:nvSpPr>
          <p:cNvPr id="137" name="Shape 137"/>
          <p:cNvSpPr/>
          <p:nvPr/>
        </p:nvSpPr>
        <p:spPr>
          <a:xfrm>
            <a:off x="809375" y="1727200"/>
            <a:ext cx="11695562" cy="443964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701306" indent="-701306" algn="l" defTabSz="696469">
              <a:spcBef>
                <a:spcPts val="400"/>
              </a:spcBef>
              <a:buClr>
                <a:srgbClr val="1F497D"/>
              </a:buClr>
              <a:buSzPct val="100000"/>
              <a:buFont typeface="Arial"/>
              <a:buChar char="•"/>
              <a:defRPr sz="1800"/>
            </a:pPr>
            <a:r>
              <a:rPr sz="3000">
                <a:solidFill>
                  <a:srgbClr val="1F497D"/>
                </a:solidFill>
                <a:latin typeface="Calibri"/>
                <a:ea typeface="Calibri"/>
                <a:cs typeface="Calibri"/>
                <a:sym typeface="Calibri"/>
              </a:rPr>
              <a:t>Register - </a:t>
            </a:r>
            <a:r>
              <a:rPr sz="3000">
                <a:hlinkClick r:id="rId2" invalidUrl="" action="" tgtFrame="" tooltip="" history="1" highlightClick="0" endSnd="0"/>
              </a:rPr>
              <a:t>www.youthvotermovement.org/register</a:t>
            </a:r>
            <a:r>
              <a:rPr sz="3000">
                <a:solidFill>
                  <a:srgbClr val="1F497D"/>
                </a:solidFill>
                <a:latin typeface="Calibri"/>
                <a:ea typeface="Calibri"/>
                <a:cs typeface="Calibri"/>
                <a:sym typeface="Calibri"/>
              </a:rPr>
              <a:t>  </a:t>
            </a:r>
            <a:endParaRPr sz="3000">
              <a:solidFill>
                <a:srgbClr val="1F497D"/>
              </a:solidFill>
              <a:latin typeface="Calibri"/>
              <a:ea typeface="Calibri"/>
              <a:cs typeface="Calibri"/>
              <a:sym typeface="Calibri"/>
            </a:endParaRPr>
          </a:p>
          <a:p>
            <a:pPr lvl="0" marL="701306" indent="-701306" algn="l" defTabSz="696469">
              <a:spcBef>
                <a:spcPts val="400"/>
              </a:spcBef>
              <a:buClr>
                <a:srgbClr val="1F497D"/>
              </a:buClr>
              <a:buSzPct val="100000"/>
              <a:buFont typeface="Arial"/>
              <a:buChar char="•"/>
              <a:defRPr sz="1800"/>
            </a:pPr>
            <a:r>
              <a:rPr sz="3000">
                <a:solidFill>
                  <a:srgbClr val="1F497D"/>
                </a:solidFill>
                <a:latin typeface="Calibri"/>
                <a:ea typeface="Calibri"/>
                <a:cs typeface="Calibri"/>
                <a:sym typeface="Calibri"/>
              </a:rPr>
              <a:t>Track Ballot - </a:t>
            </a:r>
            <a:r>
              <a:rPr sz="3000">
                <a:latin typeface="Calibri"/>
                <a:ea typeface="Calibri"/>
                <a:cs typeface="Calibri"/>
                <a:sym typeface="Calibri"/>
                <a:hlinkClick r:id="rId3" invalidUrl="" action="" tgtFrame="" tooltip="" history="1" highlightClick="0" endSnd="0"/>
              </a:rPr>
              <a:t>california.ballottrax.net</a:t>
            </a:r>
            <a:endParaRPr sz="3000">
              <a:solidFill>
                <a:srgbClr val="1F497D"/>
              </a:solidFill>
              <a:latin typeface="Calibri"/>
              <a:ea typeface="Calibri"/>
              <a:cs typeface="Calibri"/>
              <a:sym typeface="Calibri"/>
            </a:endParaRPr>
          </a:p>
          <a:p>
            <a:pPr lvl="0" marL="701306" indent="-701306" algn="l" defTabSz="696469">
              <a:spcBef>
                <a:spcPts val="400"/>
              </a:spcBef>
              <a:buClr>
                <a:srgbClr val="1F497D"/>
              </a:buClr>
              <a:buSzPct val="100000"/>
              <a:buFont typeface="Arial"/>
              <a:buChar char="•"/>
              <a:defRPr sz="1800"/>
            </a:pPr>
            <a:r>
              <a:rPr sz="3000">
                <a:solidFill>
                  <a:srgbClr val="1F497D"/>
                </a:solidFill>
                <a:latin typeface="Calibri"/>
                <a:ea typeface="Calibri"/>
                <a:cs typeface="Calibri"/>
                <a:sym typeface="Calibri"/>
              </a:rPr>
              <a:t>Vote by Mail - no postage, must be postmarked by 11/3</a:t>
            </a:r>
            <a:endParaRPr sz="3000">
              <a:solidFill>
                <a:srgbClr val="1F497D"/>
              </a:solidFill>
              <a:latin typeface="Calibri"/>
              <a:ea typeface="Calibri"/>
              <a:cs typeface="Calibri"/>
              <a:sym typeface="Calibri"/>
            </a:endParaRPr>
          </a:p>
          <a:p>
            <a:pPr lvl="0" marL="701306" indent="-701306" algn="l" defTabSz="696469">
              <a:spcBef>
                <a:spcPts val="400"/>
              </a:spcBef>
              <a:buClr>
                <a:srgbClr val="1F497D"/>
              </a:buClr>
              <a:buSzPct val="100000"/>
              <a:buFont typeface="Arial"/>
              <a:buChar char="•"/>
              <a:defRPr sz="1800"/>
            </a:pPr>
            <a:r>
              <a:rPr sz="3000">
                <a:solidFill>
                  <a:srgbClr val="1F497D"/>
                </a:solidFill>
                <a:latin typeface="Calibri"/>
                <a:ea typeface="Calibri"/>
                <a:cs typeface="Calibri"/>
                <a:sym typeface="Calibri"/>
              </a:rPr>
              <a:t>Vote by Ballot Drop Box (4 in Fremont)</a:t>
            </a:r>
            <a:endParaRPr sz="3000">
              <a:solidFill>
                <a:srgbClr val="1F497D"/>
              </a:solidFill>
              <a:latin typeface="Calibri"/>
              <a:ea typeface="Calibri"/>
              <a:cs typeface="Calibri"/>
              <a:sym typeface="Calibri"/>
            </a:endParaRPr>
          </a:p>
          <a:p>
            <a:pPr lvl="1" marL="701306" indent="-701306" algn="l" defTabSz="696469">
              <a:spcBef>
                <a:spcPts val="400"/>
              </a:spcBef>
              <a:buClr>
                <a:srgbClr val="1F497D"/>
              </a:buClr>
              <a:buSzPct val="100000"/>
              <a:buFont typeface="Arial"/>
              <a:buChar char="•"/>
              <a:defRPr sz="1800"/>
            </a:pPr>
            <a:r>
              <a:rPr sz="3000">
                <a:solidFill>
                  <a:srgbClr val="1F497D"/>
                </a:solidFill>
                <a:latin typeface="Calibri"/>
                <a:ea typeface="Calibri"/>
                <a:cs typeface="Calibri"/>
                <a:sym typeface="Calibri"/>
              </a:rPr>
              <a:t>Vote at Polling Places (12) 10/31 through 11/03</a:t>
            </a:r>
            <a:endParaRPr sz="3000">
              <a:solidFill>
                <a:srgbClr val="1F497D"/>
              </a:solidFill>
              <a:latin typeface="Calibri"/>
              <a:ea typeface="Calibri"/>
              <a:cs typeface="Calibri"/>
              <a:sym typeface="Calibri"/>
            </a:endParaRPr>
          </a:p>
          <a:p>
            <a:pPr lvl="1" marL="701306" indent="-701306" algn="l" defTabSz="696469">
              <a:spcBef>
                <a:spcPts val="400"/>
              </a:spcBef>
              <a:buClr>
                <a:srgbClr val="1F497D"/>
              </a:buClr>
              <a:buSzPct val="100000"/>
              <a:buFont typeface="Arial"/>
              <a:buChar char="•"/>
              <a:defRPr sz="1800"/>
            </a:pPr>
            <a:r>
              <a:rPr sz="3000">
                <a:solidFill>
                  <a:srgbClr val="1F497D"/>
                </a:solidFill>
                <a:latin typeface="Calibri"/>
                <a:ea typeface="Calibri"/>
                <a:cs typeface="Calibri"/>
                <a:sym typeface="Calibri"/>
              </a:rPr>
              <a:t>Bring CA DMV ID, Student ID, Passport (may not be needed)</a:t>
            </a:r>
            <a:endParaRPr sz="3000">
              <a:solidFill>
                <a:srgbClr val="1F497D"/>
              </a:solidFill>
              <a:latin typeface="Calibri"/>
              <a:ea typeface="Calibri"/>
              <a:cs typeface="Calibri"/>
              <a:sym typeface="Calibri"/>
            </a:endParaRPr>
          </a:p>
          <a:p>
            <a:pPr lvl="2" marL="701306" indent="-701306" algn="l" defTabSz="696469">
              <a:spcBef>
                <a:spcPts val="400"/>
              </a:spcBef>
              <a:buClr>
                <a:srgbClr val="1F497D"/>
              </a:buClr>
              <a:buSzPct val="100000"/>
              <a:buFont typeface="Arial"/>
              <a:buChar char="•"/>
              <a:defRPr sz="1800"/>
            </a:pPr>
            <a:r>
              <a:rPr sz="3000">
                <a:solidFill>
                  <a:srgbClr val="1F497D"/>
                </a:solidFill>
                <a:latin typeface="Calibri"/>
                <a:ea typeface="Calibri"/>
                <a:cs typeface="Calibri"/>
                <a:sym typeface="Calibri"/>
              </a:rPr>
              <a:t>Find Location/Times: </a:t>
            </a:r>
            <a:r>
              <a:rPr sz="3000">
                <a:latin typeface="Calibri"/>
                <a:ea typeface="Calibri"/>
                <a:cs typeface="Calibri"/>
                <a:sym typeface="Calibri"/>
                <a:hlinkClick r:id="rId4" invalidUrl="" action="" tgtFrame="" tooltip="" history="1" highlightClick="0" endSnd="0"/>
              </a:rPr>
              <a:t>www.acgov.org/rovapps/maps/avl/</a:t>
            </a:r>
            <a:endParaRPr sz="3000">
              <a:latin typeface="+mj-lt"/>
              <a:ea typeface="+mj-ea"/>
              <a:cs typeface="+mj-cs"/>
              <a:sym typeface="Helvetica"/>
            </a:endParaRPr>
          </a:p>
          <a:p>
            <a:pPr lvl="2" marL="701306" indent="-701306" algn="l" defTabSz="696469">
              <a:spcBef>
                <a:spcPts val="400"/>
              </a:spcBef>
              <a:buClr>
                <a:srgbClr val="1F497D"/>
              </a:buClr>
              <a:buSzPct val="100000"/>
              <a:buFont typeface="Arial"/>
              <a:buChar char="•"/>
              <a:defRPr sz="1800"/>
            </a:pPr>
            <a:r>
              <a:rPr sz="3000" u="sng">
                <a:solidFill>
                  <a:srgbClr val="FF2600"/>
                </a:solidFill>
                <a:latin typeface="Calibri"/>
                <a:ea typeface="Calibri"/>
                <a:cs typeface="Calibri"/>
                <a:sym typeface="Calibri"/>
              </a:rPr>
              <a:t>Use blue/black ink, seal envelope, SIGN and state address/date</a:t>
            </a:r>
            <a:r>
              <a:rPr sz="3000" u="sng">
                <a:solidFill>
                  <a:srgbClr val="FF2600"/>
                </a:solidFill>
              </a:rPr>
              <a:t> </a:t>
            </a:r>
          </a:p>
        </p:txBody>
      </p:sp>
      <p:sp>
        <p:nvSpPr>
          <p:cNvPr id="138" name="Shape 138"/>
          <p:cNvSpPr/>
          <p:nvPr>
            <p:ph type="title"/>
          </p:nvPr>
        </p:nvSpPr>
        <p:spPr>
          <a:xfrm>
            <a:off x="825499" y="150368"/>
            <a:ext cx="11099803" cy="1765849"/>
          </a:xfrm>
          <a:prstGeom prst="rect">
            <a:avLst/>
          </a:prstGeom>
        </p:spPr>
        <p:txBody>
          <a:bodyPr anchor="ctr"/>
          <a:lstStyle>
            <a:lvl1pPr defTabSz="457200">
              <a:defRPr sz="6500">
                <a:latin typeface="+mj-lt"/>
                <a:ea typeface="+mj-ea"/>
                <a:cs typeface="+mj-cs"/>
                <a:sym typeface="Helvetica"/>
              </a:defRPr>
            </a:lvl1pPr>
          </a:lstStyle>
          <a:p>
            <a:pPr lvl="0">
              <a:defRPr sz="1800"/>
            </a:pPr>
            <a:r>
              <a:rPr sz="6500"/>
              <a:t>Cast Your Ballot</a:t>
            </a:r>
          </a:p>
        </p:txBody>
      </p:sp>
      <p:pic>
        <p:nvPicPr>
          <p:cNvPr id="139" name="image33.jpeg"/>
          <p:cNvPicPr/>
          <p:nvPr/>
        </p:nvPicPr>
        <p:blipFill>
          <a:blip r:embed="rId5">
            <a:extLst/>
          </a:blip>
          <a:stretch>
            <a:fillRect/>
          </a:stretch>
        </p:blipFill>
        <p:spPr>
          <a:xfrm>
            <a:off x="563333" y="6362107"/>
            <a:ext cx="2812054" cy="2999522"/>
          </a:xfrm>
          <a:prstGeom prst="rect">
            <a:avLst/>
          </a:prstGeom>
          <a:ln w="50800">
            <a:solidFill>
              <a:srgbClr val="FF40FF"/>
            </a:solidFill>
            <a:miter lim="400000"/>
          </a:ln>
        </p:spPr>
      </p:pic>
      <p:pic>
        <p:nvPicPr>
          <p:cNvPr id="140" name="image35.jpeg"/>
          <p:cNvPicPr/>
          <p:nvPr/>
        </p:nvPicPr>
        <p:blipFill>
          <a:blip r:embed="rId6">
            <a:extLst/>
          </a:blip>
          <a:stretch>
            <a:fillRect/>
          </a:stretch>
        </p:blipFill>
        <p:spPr>
          <a:xfrm>
            <a:off x="3780749" y="6618851"/>
            <a:ext cx="4115795" cy="2257434"/>
          </a:xfrm>
          <a:prstGeom prst="rect">
            <a:avLst/>
          </a:prstGeom>
          <a:ln w="50800">
            <a:solidFill>
              <a:srgbClr val="00FA92"/>
            </a:solidFill>
            <a:miter lim="400000"/>
          </a:ln>
        </p:spPr>
      </p:pic>
      <p:pic>
        <p:nvPicPr>
          <p:cNvPr id="141" name="image36.jpeg"/>
          <p:cNvPicPr/>
          <p:nvPr/>
        </p:nvPicPr>
        <p:blipFill>
          <a:blip r:embed="rId7">
            <a:extLst/>
          </a:blip>
          <a:stretch>
            <a:fillRect/>
          </a:stretch>
        </p:blipFill>
        <p:spPr>
          <a:xfrm>
            <a:off x="10845283" y="740866"/>
            <a:ext cx="1842067" cy="1856891"/>
          </a:xfrm>
          <a:prstGeom prst="rect">
            <a:avLst/>
          </a:prstGeom>
          <a:ln w="50800">
            <a:solidFill>
              <a:srgbClr val="FF40FF"/>
            </a:solidFill>
            <a:miter lim="400000"/>
          </a:ln>
        </p:spPr>
      </p:pic>
      <p:pic>
        <p:nvPicPr>
          <p:cNvPr id="142" name="20201021_123345.jpg"/>
          <p:cNvPicPr/>
          <p:nvPr/>
        </p:nvPicPr>
        <p:blipFill>
          <a:blip r:embed="rId8">
            <a:extLst/>
          </a:blip>
          <a:stretch>
            <a:fillRect/>
          </a:stretch>
        </p:blipFill>
        <p:spPr>
          <a:xfrm>
            <a:off x="8301905" y="5930355"/>
            <a:ext cx="4192721" cy="2542226"/>
          </a:xfrm>
          <a:prstGeom prst="rect">
            <a:avLst/>
          </a:prstGeom>
          <a:ln w="50800">
            <a:solidFill>
              <a:srgbClr val="FF40FF"/>
            </a:solidFill>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0BF41"/>
        </a:solidFill>
      </p:bgPr>
    </p:bg>
    <p:spTree>
      <p:nvGrpSpPr>
        <p:cNvPr id="1" name=""/>
        <p:cNvGrpSpPr/>
        <p:nvPr/>
      </p:nvGrpSpPr>
      <p:grpSpPr>
        <a:xfrm>
          <a:off x="0" y="0"/>
          <a:ext cx="0" cy="0"/>
          <a:chOff x="0" y="0"/>
          <a:chExt cx="0" cy="0"/>
        </a:xfrm>
      </p:grpSpPr>
      <p:sp>
        <p:nvSpPr>
          <p:cNvPr id="144" name="Shape 144"/>
          <p:cNvSpPr/>
          <p:nvPr>
            <p:ph type="title"/>
          </p:nvPr>
        </p:nvSpPr>
        <p:spPr>
          <a:xfrm>
            <a:off x="28076" y="660400"/>
            <a:ext cx="8275047" cy="2159000"/>
          </a:xfrm>
          <a:prstGeom prst="rect">
            <a:avLst/>
          </a:prstGeom>
        </p:spPr>
        <p:txBody>
          <a:bodyPr/>
          <a:lstStyle>
            <a:lvl1pPr>
              <a:defRPr sz="7000" u="sng"/>
            </a:lvl1pPr>
          </a:lstStyle>
          <a:p>
            <a:pPr lvl="0">
              <a:defRPr sz="1800" u="none"/>
            </a:pPr>
            <a:r>
              <a:rPr sz="7000" u="sng"/>
              <a:t>Get Involved</a:t>
            </a:r>
          </a:p>
        </p:txBody>
      </p:sp>
      <p:sp>
        <p:nvSpPr>
          <p:cNvPr id="145" name="Shape 145"/>
          <p:cNvSpPr/>
          <p:nvPr>
            <p:ph type="body" idx="1"/>
          </p:nvPr>
        </p:nvSpPr>
        <p:spPr>
          <a:xfrm>
            <a:off x="505664" y="2765296"/>
            <a:ext cx="11993471" cy="6655502"/>
          </a:xfrm>
          <a:prstGeom prst="rect">
            <a:avLst/>
          </a:prstGeom>
        </p:spPr>
        <p:txBody>
          <a:bodyPr/>
          <a:lstStyle/>
          <a:p>
            <a:pPr lvl="0" marL="1387598" indent="-1387598" defTabSz="457427">
              <a:spcBef>
                <a:spcPts val="2400"/>
              </a:spcBef>
              <a:defRPr sz="1800"/>
            </a:pPr>
            <a:r>
              <a:rPr sz="2500" u="sng"/>
              <a:t>LWV Fremont, Newark, Union City</a:t>
            </a:r>
            <a:r>
              <a:rPr sz="2500"/>
              <a:t> -                                                          </a:t>
            </a:r>
            <a:r>
              <a:rPr sz="2500">
                <a:hlinkClick r:id="rId2" invalidUrl="" action="" tgtFrame="" tooltip="" history="1" highlightClick="0" endSnd="0"/>
              </a:rPr>
              <a:t>https://my.lwv.org/california/fremont-newark-union-city/join</a:t>
            </a:r>
            <a:r>
              <a:rPr sz="2500"/>
              <a:t>  </a:t>
            </a:r>
            <a:endParaRPr sz="2500"/>
          </a:p>
          <a:p>
            <a:pPr lvl="1" marL="1685921" indent="-1387598" defTabSz="457427">
              <a:spcBef>
                <a:spcPts val="2400"/>
              </a:spcBef>
              <a:buClr>
                <a:srgbClr val="FFFFFF"/>
              </a:buClr>
              <a:defRPr sz="1800"/>
            </a:pPr>
            <a:r>
              <a:rPr sz="2500">
                <a:solidFill>
                  <a:srgbClr val="FFFFFF"/>
                </a:solidFill>
              </a:rPr>
              <a:t>***Free student memberships***</a:t>
            </a:r>
            <a:endParaRPr sz="2500">
              <a:solidFill>
                <a:srgbClr val="FFFFFF"/>
              </a:solidFill>
            </a:endParaRPr>
          </a:p>
          <a:p>
            <a:pPr lvl="0" marL="1387598" indent="-1387598" defTabSz="457427">
              <a:spcBef>
                <a:spcPts val="2400"/>
              </a:spcBef>
              <a:defRPr sz="1800"/>
            </a:pPr>
            <a:r>
              <a:rPr sz="2500" u="sng"/>
              <a:t>Youth Voter Movement</a:t>
            </a:r>
            <a:r>
              <a:rPr sz="2500"/>
              <a:t> - </a:t>
            </a:r>
            <a:r>
              <a:rPr sz="2500">
                <a:hlinkClick r:id="rId3" invalidUrl="" action="" tgtFrame="" tooltip="" history="1" highlightClick="0" endSnd="0"/>
              </a:rPr>
              <a:t>www.youthvotermovement.org</a:t>
            </a:r>
            <a:endParaRPr sz="2500"/>
          </a:p>
          <a:p>
            <a:pPr lvl="0" marL="1387598" indent="-1387598" defTabSz="457427">
              <a:spcBef>
                <a:spcPts val="2400"/>
              </a:spcBef>
              <a:defRPr sz="1800"/>
            </a:pPr>
            <a:r>
              <a:rPr sz="2500"/>
              <a:t>OC: United Women of Color Club - </a:t>
            </a:r>
            <a:r>
              <a:rPr sz="2500">
                <a:hlinkClick r:id="rId4" invalidUrl="" action="" tgtFrame="" tooltip="" history="1" highlightClick="0" endSnd="0"/>
              </a:rPr>
              <a:t>https://uwocohlone.weebly.com</a:t>
            </a:r>
            <a:r>
              <a:rPr sz="2500"/>
              <a:t>          </a:t>
            </a:r>
            <a:endParaRPr sz="2500"/>
          </a:p>
          <a:p>
            <a:pPr lvl="0" marL="1387598" indent="-1387598" defTabSz="457427">
              <a:spcBef>
                <a:spcPts val="2400"/>
              </a:spcBef>
              <a:defRPr sz="1800"/>
            </a:pPr>
            <a:r>
              <a:rPr sz="2500"/>
              <a:t>OC: Genders and Sexualities Alliance - </a:t>
            </a:r>
            <a:r>
              <a:rPr sz="2500">
                <a:hlinkClick r:id="rId5" invalidUrl="" action="" tgtFrame="" tooltip="" history="1" highlightClick="0" endSnd="0"/>
              </a:rPr>
              <a:t>ohlonegsa@gmail.com</a:t>
            </a:r>
            <a:r>
              <a:rPr sz="2500"/>
              <a:t> </a:t>
            </a:r>
            <a:endParaRPr sz="2500"/>
          </a:p>
          <a:p>
            <a:pPr lvl="0" marL="1387598" indent="-1387598" defTabSz="457427">
              <a:spcBef>
                <a:spcPts val="2400"/>
              </a:spcBef>
              <a:defRPr sz="1800"/>
            </a:pPr>
            <a:r>
              <a:rPr sz="2500"/>
              <a:t>Super Majority (women’s advocacy) - </a:t>
            </a:r>
            <a:r>
              <a:rPr sz="2500">
                <a:hlinkClick r:id="rId6" invalidUrl="" action="" tgtFrame="" tooltip="" history="1" highlightClick="0" endSnd="0"/>
              </a:rPr>
              <a:t>https://supermajority.com/</a:t>
            </a:r>
            <a:endParaRPr sz="2500"/>
          </a:p>
          <a:p>
            <a:pPr lvl="0" marL="1387598" indent="-1387598" defTabSz="457427">
              <a:spcBef>
                <a:spcPts val="2400"/>
              </a:spcBef>
              <a:defRPr sz="1800"/>
            </a:pPr>
            <a:r>
              <a:rPr sz="2500"/>
              <a:t>Queer the Vote Info Guide - </a:t>
            </a:r>
            <a:r>
              <a:rPr sz="2300">
                <a:hlinkClick r:id="rId7" invalidUrl="" action="" tgtFrame="" tooltip="" history="1" highlightClick="0" endSnd="0"/>
              </a:rPr>
              <a:t>www.thetaskforceactionfund.org</a:t>
            </a:r>
            <a:r>
              <a:rPr sz="2300"/>
              <a:t> </a:t>
            </a:r>
            <a:endParaRPr sz="2500"/>
          </a:p>
          <a:p>
            <a:pPr lvl="0" marL="1387598" indent="-1387598" defTabSz="457427">
              <a:spcBef>
                <a:spcPts val="2400"/>
              </a:spcBef>
              <a:defRPr sz="1800"/>
            </a:pPr>
            <a:r>
              <a:rPr sz="2500"/>
              <a:t>What Will It Take (resources) - </a:t>
            </a:r>
            <a:r>
              <a:rPr sz="2500">
                <a:hlinkClick r:id="rId8" invalidUrl="" action="" tgtFrame="" tooltip="" history="1" highlightClick="0" endSnd="0"/>
              </a:rPr>
              <a:t>www.whatwillittake.com</a:t>
            </a:r>
            <a:r>
              <a:rPr sz="2500"/>
              <a:t> </a:t>
            </a:r>
            <a:endParaRPr sz="2500"/>
          </a:p>
          <a:p>
            <a:pPr lvl="0" marL="1387598" indent="-1387598" defTabSz="457427">
              <a:spcBef>
                <a:spcPts val="2400"/>
              </a:spcBef>
              <a:defRPr sz="1800"/>
            </a:pPr>
            <a:r>
              <a:rPr sz="2500"/>
              <a:t>American Association of University Women (scholarships) - </a:t>
            </a:r>
            <a:r>
              <a:rPr sz="2400">
                <a:hlinkClick r:id="rId9" invalidUrl="" action="" tgtFrame="" tooltip="" history="1" highlightClick="0" endSnd="0"/>
              </a:rPr>
              <a:t>www.aauw.org</a:t>
            </a:r>
            <a:r>
              <a:rPr sz="2400"/>
              <a:t> </a:t>
            </a:r>
          </a:p>
        </p:txBody>
      </p:sp>
      <p:pic>
        <p:nvPicPr>
          <p:cNvPr id="146" name="image37.jpeg"/>
          <p:cNvPicPr/>
          <p:nvPr/>
        </p:nvPicPr>
        <p:blipFill>
          <a:blip r:embed="rId10">
            <a:extLst/>
          </a:blip>
          <a:stretch>
            <a:fillRect/>
          </a:stretch>
        </p:blipFill>
        <p:spPr>
          <a:xfrm>
            <a:off x="8120107" y="658928"/>
            <a:ext cx="4010493" cy="1907944"/>
          </a:xfrm>
          <a:prstGeom prst="rect">
            <a:avLst/>
          </a:prstGeom>
          <a:ln w="63500">
            <a:solidFill>
              <a:srgbClr val="FF40FF"/>
            </a:solidFill>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1A7F9"/>
        </a:solidFill>
      </p:bgPr>
    </p:bg>
    <p:spTree>
      <p:nvGrpSpPr>
        <p:cNvPr id="1" name=""/>
        <p:cNvGrpSpPr/>
        <p:nvPr/>
      </p:nvGrpSpPr>
      <p:grpSpPr>
        <a:xfrm>
          <a:off x="0" y="0"/>
          <a:ext cx="0" cy="0"/>
          <a:chOff x="0" y="0"/>
          <a:chExt cx="0" cy="0"/>
        </a:xfrm>
      </p:grpSpPr>
      <p:sp>
        <p:nvSpPr>
          <p:cNvPr id="148" name="Shape 148"/>
          <p:cNvSpPr/>
          <p:nvPr>
            <p:ph type="title"/>
          </p:nvPr>
        </p:nvSpPr>
        <p:spPr>
          <a:xfrm>
            <a:off x="952500" y="711606"/>
            <a:ext cx="11099800" cy="2159003"/>
          </a:xfrm>
          <a:prstGeom prst="rect">
            <a:avLst/>
          </a:prstGeom>
        </p:spPr>
        <p:txBody>
          <a:bodyPr/>
          <a:lstStyle>
            <a:lvl1pPr>
              <a:defRPr sz="7000" u="sng"/>
            </a:lvl1pPr>
          </a:lstStyle>
          <a:p>
            <a:pPr lvl="0">
              <a:defRPr sz="1800" u="none"/>
            </a:pPr>
            <a:r>
              <a:rPr sz="7000" u="sng"/>
              <a:t>Questions / Comments</a:t>
            </a:r>
          </a:p>
        </p:txBody>
      </p:sp>
      <p:pic>
        <p:nvPicPr>
          <p:cNvPr id="149" name="image38.jpeg"/>
          <p:cNvPicPr/>
          <p:nvPr/>
        </p:nvPicPr>
        <p:blipFill>
          <a:blip r:embed="rId2">
            <a:extLst/>
          </a:blip>
          <a:stretch>
            <a:fillRect/>
          </a:stretch>
        </p:blipFill>
        <p:spPr>
          <a:xfrm>
            <a:off x="1575146" y="3274267"/>
            <a:ext cx="3441703" cy="4064003"/>
          </a:xfrm>
          <a:prstGeom prst="rect">
            <a:avLst/>
          </a:prstGeom>
          <a:ln w="63500">
            <a:solidFill>
              <a:srgbClr val="FF40FF"/>
            </a:solidFill>
            <a:miter lim="400000"/>
          </a:ln>
        </p:spPr>
      </p:pic>
      <p:pic>
        <p:nvPicPr>
          <p:cNvPr id="150" name="image39.jpeg"/>
          <p:cNvPicPr/>
          <p:nvPr/>
        </p:nvPicPr>
        <p:blipFill>
          <a:blip r:embed="rId3">
            <a:extLst/>
          </a:blip>
          <a:stretch>
            <a:fillRect/>
          </a:stretch>
        </p:blipFill>
        <p:spPr>
          <a:xfrm>
            <a:off x="6019600" y="3782550"/>
            <a:ext cx="6017372" cy="3225238"/>
          </a:xfrm>
          <a:prstGeom prst="rect">
            <a:avLst/>
          </a:prstGeom>
          <a:ln w="63500">
            <a:solidFill>
              <a:srgbClr val="FF40FF"/>
            </a:solidFill>
            <a:miter lim="400000"/>
          </a:ln>
        </p:spPr>
      </p:pic>
      <p:sp>
        <p:nvSpPr>
          <p:cNvPr id="151" name="Shape 151"/>
          <p:cNvSpPr/>
          <p:nvPr/>
        </p:nvSpPr>
        <p:spPr>
          <a:xfrm>
            <a:off x="762000" y="7554166"/>
            <a:ext cx="11099800" cy="215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6000">
                <a:latin typeface="Helvetica Light"/>
                <a:ea typeface="Helvetica Light"/>
                <a:cs typeface="Helvetica Light"/>
                <a:sym typeface="Helvetica Light"/>
              </a:defRPr>
            </a:lvl1pPr>
          </a:lstStyle>
          <a:p>
            <a:pPr lvl="0">
              <a:defRPr sz="1800"/>
            </a:pPr>
            <a:r>
              <a:rPr sz="6000"/>
              <a:t>Thank You - Your Vote Matters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B36AE2"/>
        </a:solidFill>
      </p:bgPr>
    </p:bg>
    <p:spTree>
      <p:nvGrpSpPr>
        <p:cNvPr id="1" name=""/>
        <p:cNvGrpSpPr/>
        <p:nvPr/>
      </p:nvGrpSpPr>
      <p:grpSpPr>
        <a:xfrm>
          <a:off x="0" y="0"/>
          <a:ext cx="0" cy="0"/>
          <a:chOff x="0" y="0"/>
          <a:chExt cx="0" cy="0"/>
        </a:xfrm>
      </p:grpSpPr>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B36AE2"/>
        </a:solidFill>
      </p:bgPr>
    </p:bg>
    <p:spTree>
      <p:nvGrpSpPr>
        <p:cNvPr id="1" name=""/>
        <p:cNvGrpSpPr/>
        <p:nvPr/>
      </p:nvGrpSpPr>
      <p:grpSpPr>
        <a:xfrm>
          <a:off x="0" y="0"/>
          <a:ext cx="0" cy="0"/>
          <a:chOff x="0" y="0"/>
          <a:chExt cx="0" cy="0"/>
        </a:xfrm>
      </p:grpSpPr>
      <p:pic>
        <p:nvPicPr>
          <p:cNvPr id="47" name="image1.png"/>
          <p:cNvPicPr/>
          <p:nvPr/>
        </p:nvPicPr>
        <p:blipFill>
          <a:blip r:embed="rId2">
            <a:extLst/>
          </a:blip>
          <a:stretch>
            <a:fillRect/>
          </a:stretch>
        </p:blipFill>
        <p:spPr>
          <a:xfrm>
            <a:off x="10487449" y="1516165"/>
            <a:ext cx="2137556" cy="4001446"/>
          </a:xfrm>
          <a:prstGeom prst="rect">
            <a:avLst/>
          </a:prstGeom>
          <a:ln w="63500">
            <a:solidFill>
              <a:srgbClr val="8EFA00"/>
            </a:solidFill>
            <a:miter lim="400000"/>
          </a:ln>
        </p:spPr>
      </p:pic>
      <p:pic>
        <p:nvPicPr>
          <p:cNvPr id="48" name="image4.jpeg"/>
          <p:cNvPicPr/>
          <p:nvPr/>
        </p:nvPicPr>
        <p:blipFill>
          <a:blip r:embed="rId3">
            <a:extLst/>
          </a:blip>
          <a:stretch>
            <a:fillRect/>
          </a:stretch>
        </p:blipFill>
        <p:spPr>
          <a:xfrm>
            <a:off x="895165" y="865490"/>
            <a:ext cx="3365870" cy="2733644"/>
          </a:xfrm>
          <a:prstGeom prst="rect">
            <a:avLst/>
          </a:prstGeom>
          <a:ln w="63500">
            <a:solidFill>
              <a:srgbClr val="8EFA00"/>
            </a:solidFill>
            <a:miter lim="400000"/>
          </a:ln>
        </p:spPr>
      </p:pic>
      <p:sp>
        <p:nvSpPr>
          <p:cNvPr id="49" name="Shape 49"/>
          <p:cNvSpPr/>
          <p:nvPr/>
        </p:nvSpPr>
        <p:spPr>
          <a:xfrm>
            <a:off x="889483" y="3727449"/>
            <a:ext cx="3605835" cy="1282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2600">
                <a:latin typeface="Helvetica Light"/>
                <a:ea typeface="Helvetica Light"/>
                <a:cs typeface="Helvetica Light"/>
                <a:sym typeface="Helvetica Light"/>
              </a:rPr>
              <a:t>Registrations ~ 6,000</a:t>
            </a:r>
            <a:endParaRPr sz="2600">
              <a:latin typeface="Helvetica Light"/>
              <a:ea typeface="Helvetica Light"/>
              <a:cs typeface="Helvetica Light"/>
              <a:sym typeface="Helvetica Light"/>
            </a:endParaRPr>
          </a:p>
          <a:p>
            <a:pPr lvl="0" algn="l">
              <a:defRPr sz="1800"/>
            </a:pPr>
            <a:r>
              <a:rPr sz="2600">
                <a:latin typeface="Helvetica Light"/>
                <a:ea typeface="Helvetica Light"/>
                <a:cs typeface="Helvetica Light"/>
                <a:sym typeface="Helvetica Light"/>
              </a:rPr>
              <a:t>Youth Volunteers ~ 125</a:t>
            </a:r>
            <a:endParaRPr sz="2600">
              <a:latin typeface="Helvetica Light"/>
              <a:ea typeface="Helvetica Light"/>
              <a:cs typeface="Helvetica Light"/>
              <a:sym typeface="Helvetica Light"/>
            </a:endParaRPr>
          </a:p>
          <a:p>
            <a:pPr lvl="0" algn="l">
              <a:defRPr sz="1800"/>
            </a:pPr>
            <a:r>
              <a:rPr sz="2600">
                <a:latin typeface="Helvetica Light"/>
                <a:ea typeface="Helvetica Light"/>
                <a:cs typeface="Helvetica Light"/>
                <a:sym typeface="Helvetica Light"/>
              </a:rPr>
              <a:t>Adult Volunteers ~ 230</a:t>
            </a:r>
          </a:p>
        </p:txBody>
      </p:sp>
      <p:sp>
        <p:nvSpPr>
          <p:cNvPr id="50" name="Shape 50"/>
          <p:cNvSpPr/>
          <p:nvPr/>
        </p:nvSpPr>
        <p:spPr>
          <a:xfrm>
            <a:off x="5539380" y="2007086"/>
            <a:ext cx="4776065" cy="207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defRPr sz="1800"/>
            </a:pPr>
            <a:r>
              <a:rPr sz="2600">
                <a:latin typeface="Helvetica Light"/>
                <a:ea typeface="Helvetica Light"/>
                <a:cs typeface="Helvetica Light"/>
                <a:sym typeface="Helvetica Light"/>
              </a:rPr>
              <a:t>Voter Education and Advocacy</a:t>
            </a:r>
            <a:endParaRPr sz="2600">
              <a:latin typeface="Helvetica Light"/>
              <a:ea typeface="Helvetica Light"/>
              <a:cs typeface="Helvetica Light"/>
              <a:sym typeface="Helvetica Light"/>
            </a:endParaRPr>
          </a:p>
          <a:p>
            <a:pPr lvl="0" algn="r">
              <a:defRPr sz="1800"/>
            </a:pPr>
            <a:r>
              <a:rPr sz="2600">
                <a:latin typeface="Helvetica Light"/>
                <a:ea typeface="Helvetica Light"/>
                <a:cs typeface="Helvetica Light"/>
                <a:sym typeface="Helvetica Light"/>
              </a:rPr>
              <a:t>100 Years Strong</a:t>
            </a:r>
            <a:endParaRPr sz="2600">
              <a:latin typeface="Helvetica Light"/>
              <a:ea typeface="Helvetica Light"/>
              <a:cs typeface="Helvetica Light"/>
              <a:sym typeface="Helvetica Light"/>
            </a:endParaRPr>
          </a:p>
          <a:p>
            <a:pPr lvl="0" algn="r">
              <a:defRPr sz="1800"/>
            </a:pPr>
            <a:r>
              <a:rPr sz="2600">
                <a:latin typeface="Helvetica Light"/>
                <a:ea typeface="Helvetica Light"/>
                <a:cs typeface="Helvetica Light"/>
                <a:sym typeface="Helvetica Light"/>
              </a:rPr>
              <a:t>Millions Registered</a:t>
            </a:r>
            <a:endParaRPr sz="2600">
              <a:latin typeface="Helvetica Light"/>
              <a:ea typeface="Helvetica Light"/>
              <a:cs typeface="Helvetica Light"/>
              <a:sym typeface="Helvetica Light"/>
            </a:endParaRPr>
          </a:p>
          <a:p>
            <a:pPr lvl="0" algn="r">
              <a:defRPr sz="1800"/>
            </a:pPr>
            <a:r>
              <a:rPr sz="2600">
                <a:latin typeface="Helvetica Light"/>
                <a:ea typeface="Helvetica Light"/>
                <a:cs typeface="Helvetica Light"/>
                <a:sym typeface="Helvetica Light"/>
              </a:rPr>
              <a:t>Includes Men and Women</a:t>
            </a:r>
            <a:endParaRPr sz="2600">
              <a:latin typeface="Helvetica Light"/>
              <a:ea typeface="Helvetica Light"/>
              <a:cs typeface="Helvetica Light"/>
              <a:sym typeface="Helvetica Light"/>
            </a:endParaRPr>
          </a:p>
          <a:p>
            <a:pPr lvl="0" algn="r">
              <a:defRPr sz="1800"/>
            </a:pPr>
            <a:r>
              <a:rPr sz="2600">
                <a:latin typeface="Helvetica Light"/>
                <a:ea typeface="Helvetica Light"/>
                <a:cs typeface="Helvetica Light"/>
                <a:sym typeface="Helvetica Light"/>
              </a:rPr>
              <a:t>Non-partisan, yet political</a:t>
            </a:r>
          </a:p>
        </p:txBody>
      </p:sp>
      <p:sp>
        <p:nvSpPr>
          <p:cNvPr id="51" name="Shape 51"/>
          <p:cNvSpPr/>
          <p:nvPr>
            <p:ph type="title"/>
          </p:nvPr>
        </p:nvSpPr>
        <p:spPr>
          <a:xfrm>
            <a:off x="4274465" y="266700"/>
            <a:ext cx="6396291" cy="1282700"/>
          </a:xfrm>
          <a:prstGeom prst="rect">
            <a:avLst/>
          </a:prstGeom>
        </p:spPr>
        <p:txBody>
          <a:bodyPr/>
          <a:lstStyle>
            <a:lvl1pPr>
              <a:defRPr sz="6500" u="sng"/>
            </a:lvl1pPr>
          </a:lstStyle>
          <a:p>
            <a:pPr lvl="0">
              <a:defRPr sz="1800" u="none"/>
            </a:pPr>
            <a:r>
              <a:rPr sz="6500" u="sng"/>
              <a:t>Who Are We?</a:t>
            </a:r>
          </a:p>
        </p:txBody>
      </p:sp>
      <p:pic>
        <p:nvPicPr>
          <p:cNvPr id="52" name="image5.jpeg"/>
          <p:cNvPicPr/>
          <p:nvPr/>
        </p:nvPicPr>
        <p:blipFill>
          <a:blip r:embed="rId4">
            <a:extLst/>
          </a:blip>
          <a:stretch>
            <a:fillRect/>
          </a:stretch>
        </p:blipFill>
        <p:spPr>
          <a:xfrm>
            <a:off x="5791682" y="5423594"/>
            <a:ext cx="4271460" cy="4064945"/>
          </a:xfrm>
          <a:prstGeom prst="rect">
            <a:avLst/>
          </a:prstGeom>
          <a:ln w="50800">
            <a:solidFill>
              <a:srgbClr val="8EFA00"/>
            </a:solidFill>
            <a:miter lim="400000"/>
          </a:ln>
        </p:spPr>
      </p:pic>
      <p:sp>
        <p:nvSpPr>
          <p:cNvPr id="53" name="Shape 53"/>
          <p:cNvSpPr/>
          <p:nvPr/>
        </p:nvSpPr>
        <p:spPr>
          <a:xfrm>
            <a:off x="10226650" y="7334840"/>
            <a:ext cx="2581987" cy="1181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defRPr sz="1800"/>
            </a:pPr>
            <a:r>
              <a:rPr sz="2600">
                <a:latin typeface="Helvetica Light"/>
                <a:ea typeface="Helvetica Light"/>
                <a:cs typeface="Helvetica Light"/>
                <a:sym typeface="Helvetica Light"/>
              </a:rPr>
              <a:t>Ohlone College: </a:t>
            </a:r>
            <a:endParaRPr sz="2600">
              <a:latin typeface="Helvetica Light"/>
              <a:ea typeface="Helvetica Light"/>
              <a:cs typeface="Helvetica Light"/>
              <a:sym typeface="Helvetica Light"/>
            </a:endParaRPr>
          </a:p>
          <a:p>
            <a:pPr lvl="0" algn="l">
              <a:defRPr sz="1800"/>
            </a:pPr>
            <a:r>
              <a:rPr sz="2600">
                <a:latin typeface="Helvetica Light"/>
                <a:ea typeface="Helvetica Light"/>
                <a:cs typeface="Helvetica Light"/>
                <a:sym typeface="Helvetica Light"/>
              </a:rPr>
              <a:t>United Women </a:t>
            </a:r>
            <a:endParaRPr sz="2600">
              <a:latin typeface="Helvetica Light"/>
              <a:ea typeface="Helvetica Light"/>
              <a:cs typeface="Helvetica Light"/>
              <a:sym typeface="Helvetica Light"/>
            </a:endParaRPr>
          </a:p>
          <a:p>
            <a:pPr lvl="0" algn="l">
              <a:defRPr sz="1800"/>
            </a:pPr>
            <a:r>
              <a:rPr sz="2600">
                <a:latin typeface="Helvetica Light"/>
                <a:ea typeface="Helvetica Light"/>
                <a:cs typeface="Helvetica Light"/>
                <a:sym typeface="Helvetica Light"/>
              </a:rPr>
              <a:t>of Color </a:t>
            </a:r>
          </a:p>
        </p:txBody>
      </p:sp>
      <p:pic>
        <p:nvPicPr>
          <p:cNvPr id="54" name="image2.png"/>
          <p:cNvPicPr/>
          <p:nvPr/>
        </p:nvPicPr>
        <p:blipFill>
          <a:blip r:embed="rId5">
            <a:extLst/>
          </a:blip>
          <a:stretch>
            <a:fillRect/>
          </a:stretch>
        </p:blipFill>
        <p:spPr>
          <a:xfrm>
            <a:off x="531269" y="5707007"/>
            <a:ext cx="4322262" cy="2462566"/>
          </a:xfrm>
          <a:prstGeom prst="rect">
            <a:avLst/>
          </a:prstGeom>
          <a:ln w="50800">
            <a:solidFill>
              <a:srgbClr val="8EFA00"/>
            </a:solidFill>
            <a:miter lim="400000"/>
          </a:ln>
        </p:spPr>
      </p:pic>
      <p:sp>
        <p:nvSpPr>
          <p:cNvPr id="55" name="Shape 55"/>
          <p:cNvSpPr/>
          <p:nvPr/>
        </p:nvSpPr>
        <p:spPr>
          <a:xfrm>
            <a:off x="566812" y="8255000"/>
            <a:ext cx="4022576" cy="1181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600">
                <a:latin typeface="Helvetica Light"/>
                <a:ea typeface="Helvetica Light"/>
                <a:cs typeface="Helvetica Light"/>
                <a:sym typeface="Helvetica Light"/>
              </a:rPr>
              <a:t>Ohlone College: </a:t>
            </a:r>
            <a:endParaRPr sz="2600">
              <a:latin typeface="Helvetica Light"/>
              <a:ea typeface="Helvetica Light"/>
              <a:cs typeface="Helvetica Light"/>
              <a:sym typeface="Helvetica Light"/>
            </a:endParaRPr>
          </a:p>
          <a:p>
            <a:pPr lvl="0">
              <a:defRPr sz="1800"/>
            </a:pPr>
            <a:r>
              <a:rPr sz="2600">
                <a:latin typeface="Helvetica Light"/>
                <a:ea typeface="Helvetica Light"/>
                <a:cs typeface="Helvetica Light"/>
                <a:sym typeface="Helvetica Light"/>
              </a:rPr>
              <a:t>Genders and Sexualities Alliance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5D328"/>
        </a:solidFill>
      </p:bgPr>
    </p:bg>
    <p:spTree>
      <p:nvGrpSpPr>
        <p:cNvPr id="1" name=""/>
        <p:cNvGrpSpPr/>
        <p:nvPr/>
      </p:nvGrpSpPr>
      <p:grpSpPr>
        <a:xfrm>
          <a:off x="0" y="0"/>
          <a:ext cx="0" cy="0"/>
          <a:chOff x="0" y="0"/>
          <a:chExt cx="0" cy="0"/>
        </a:xfrm>
      </p:grpSpPr>
      <p:sp>
        <p:nvSpPr>
          <p:cNvPr id="57" name="Shape 57"/>
          <p:cNvSpPr/>
          <p:nvPr>
            <p:ph type="body" idx="1"/>
          </p:nvPr>
        </p:nvSpPr>
        <p:spPr>
          <a:xfrm>
            <a:off x="1175667" y="2159000"/>
            <a:ext cx="5932787" cy="6692900"/>
          </a:xfrm>
          <a:prstGeom prst="rect">
            <a:avLst/>
          </a:prstGeom>
        </p:spPr>
        <p:txBody>
          <a:bodyPr/>
          <a:lstStyle/>
          <a:p>
            <a:pPr lvl="0" marL="0" indent="0">
              <a:buSzTx/>
              <a:buNone/>
              <a:defRPr sz="1800"/>
            </a:pPr>
            <a:r>
              <a:rPr sz="3200" u="sng"/>
              <a:t>Exploring How</a:t>
            </a:r>
            <a:r>
              <a:rPr sz="3200"/>
              <a:t>:</a:t>
            </a:r>
            <a:endParaRPr sz="3200"/>
          </a:p>
          <a:p>
            <a:pPr lvl="0" marL="533400" indent="-533400">
              <a:defRPr sz="1800"/>
            </a:pPr>
            <a:r>
              <a:rPr sz="2800"/>
              <a:t>Voting Rights were/are Secured</a:t>
            </a:r>
            <a:endParaRPr sz="2800"/>
          </a:p>
          <a:p>
            <a:pPr lvl="0" marL="533400" indent="-533400">
              <a:defRPr sz="1800"/>
            </a:pPr>
            <a:r>
              <a:rPr sz="2800"/>
              <a:t>Voting Rights were/are Suppressed</a:t>
            </a:r>
            <a:endParaRPr sz="2800"/>
          </a:p>
          <a:p>
            <a:pPr lvl="0" marL="533400" indent="-533400">
              <a:defRPr sz="1800"/>
            </a:pPr>
            <a:r>
              <a:rPr sz="2800"/>
              <a:t>Register to Vote</a:t>
            </a:r>
            <a:endParaRPr sz="2800"/>
          </a:p>
          <a:p>
            <a:pPr lvl="0" marL="533400" indent="-533400">
              <a:defRPr sz="1800"/>
            </a:pPr>
            <a:r>
              <a:rPr sz="2800"/>
              <a:t>Identify Important Issues</a:t>
            </a:r>
            <a:endParaRPr sz="2800"/>
          </a:p>
          <a:p>
            <a:pPr lvl="0" marL="533400" indent="-533400">
              <a:defRPr sz="1800"/>
            </a:pPr>
            <a:r>
              <a:rPr sz="2800"/>
              <a:t>Make Informed Decisions on Candidates and Propositions</a:t>
            </a:r>
            <a:endParaRPr sz="2800"/>
          </a:p>
          <a:p>
            <a:pPr lvl="0" marL="533400" indent="-533400">
              <a:defRPr sz="1800"/>
            </a:pPr>
            <a:r>
              <a:rPr sz="2800"/>
              <a:t>Cast Your Ballot</a:t>
            </a:r>
          </a:p>
        </p:txBody>
      </p:sp>
      <p:sp>
        <p:nvSpPr>
          <p:cNvPr id="58" name="Shape 58"/>
          <p:cNvSpPr/>
          <p:nvPr>
            <p:ph type="title"/>
          </p:nvPr>
        </p:nvSpPr>
        <p:spPr>
          <a:xfrm>
            <a:off x="362865" y="152400"/>
            <a:ext cx="7913742" cy="2159000"/>
          </a:xfrm>
          <a:prstGeom prst="rect">
            <a:avLst/>
          </a:prstGeom>
        </p:spPr>
        <p:txBody>
          <a:bodyPr/>
          <a:lstStyle>
            <a:lvl1pPr>
              <a:defRPr sz="6500" u="sng"/>
            </a:lvl1pPr>
          </a:lstStyle>
          <a:p>
            <a:pPr lvl="0">
              <a:defRPr sz="1800" u="none"/>
            </a:pPr>
            <a:r>
              <a:rPr sz="6500" u="sng"/>
              <a:t>Webinar Agenda</a:t>
            </a:r>
          </a:p>
        </p:txBody>
      </p:sp>
      <p:pic>
        <p:nvPicPr>
          <p:cNvPr id="59" name="image6.jpeg"/>
          <p:cNvPicPr/>
          <p:nvPr/>
        </p:nvPicPr>
        <p:blipFill>
          <a:blip r:embed="rId2">
            <a:extLst/>
          </a:blip>
          <a:stretch>
            <a:fillRect/>
          </a:stretch>
        </p:blipFill>
        <p:spPr>
          <a:xfrm>
            <a:off x="8107629" y="6231244"/>
            <a:ext cx="4367227" cy="2774329"/>
          </a:xfrm>
          <a:prstGeom prst="rect">
            <a:avLst/>
          </a:prstGeom>
          <a:ln w="50800">
            <a:solidFill>
              <a:srgbClr val="0433FF"/>
            </a:solidFill>
            <a:miter lim="400000"/>
          </a:ln>
        </p:spPr>
      </p:pic>
      <p:pic>
        <p:nvPicPr>
          <p:cNvPr id="60" name="image7.jpeg"/>
          <p:cNvPicPr/>
          <p:nvPr/>
        </p:nvPicPr>
        <p:blipFill>
          <a:blip r:embed="rId3">
            <a:extLst/>
          </a:blip>
          <a:stretch>
            <a:fillRect/>
          </a:stretch>
        </p:blipFill>
        <p:spPr>
          <a:xfrm>
            <a:off x="8248170" y="1290101"/>
            <a:ext cx="4086147" cy="4101847"/>
          </a:xfrm>
          <a:prstGeom prst="rect">
            <a:avLst/>
          </a:prstGeom>
          <a:ln w="50800">
            <a:solidFill>
              <a:srgbClr val="0433FF"/>
            </a:solidFill>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1A7F9"/>
        </a:solidFill>
      </p:bgPr>
    </p:bg>
    <p:spTree>
      <p:nvGrpSpPr>
        <p:cNvPr id="1" name=""/>
        <p:cNvGrpSpPr/>
        <p:nvPr/>
      </p:nvGrpSpPr>
      <p:grpSpPr>
        <a:xfrm>
          <a:off x="0" y="0"/>
          <a:ext cx="0" cy="0"/>
          <a:chOff x="0" y="0"/>
          <a:chExt cx="0" cy="0"/>
        </a:xfrm>
      </p:grpSpPr>
      <p:sp>
        <p:nvSpPr>
          <p:cNvPr id="62" name="Shape 62"/>
          <p:cNvSpPr/>
          <p:nvPr>
            <p:ph type="title"/>
          </p:nvPr>
        </p:nvSpPr>
        <p:spPr>
          <a:xfrm>
            <a:off x="139700" y="-4108"/>
            <a:ext cx="11099800" cy="2159003"/>
          </a:xfrm>
          <a:prstGeom prst="rect">
            <a:avLst/>
          </a:prstGeom>
        </p:spPr>
        <p:txBody>
          <a:bodyPr/>
          <a:lstStyle>
            <a:lvl1pPr>
              <a:defRPr sz="6500" u="sng"/>
            </a:lvl1pPr>
          </a:lstStyle>
          <a:p>
            <a:pPr lvl="0">
              <a:defRPr sz="1800" u="none"/>
            </a:pPr>
            <a:r>
              <a:rPr sz="6500" u="sng"/>
              <a:t>Suffrage History</a:t>
            </a:r>
          </a:p>
        </p:txBody>
      </p:sp>
      <p:sp>
        <p:nvSpPr>
          <p:cNvPr id="63" name="Shape 63"/>
          <p:cNvSpPr/>
          <p:nvPr/>
        </p:nvSpPr>
        <p:spPr>
          <a:xfrm>
            <a:off x="494639" y="1733630"/>
            <a:ext cx="6624292" cy="349061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1182624" indent="-1182624" algn="l" defTabSz="718443">
              <a:spcBef>
                <a:spcPts val="400"/>
              </a:spcBef>
              <a:buClr>
                <a:srgbClr val="1F497D"/>
              </a:buClr>
              <a:buSzPct val="100000"/>
              <a:buFont typeface="Arial"/>
              <a:buChar char="•"/>
              <a:defRPr sz="1800"/>
            </a:pPr>
            <a:r>
              <a:rPr sz="2425">
                <a:latin typeface="Calibri"/>
                <a:ea typeface="Calibri"/>
                <a:cs typeface="Calibri"/>
                <a:sym typeface="Calibri"/>
              </a:rPr>
              <a:t>US Constitution (man, white, 21+, land..)</a:t>
            </a:r>
            <a:endParaRPr sz="2425">
              <a:latin typeface="Calibri"/>
              <a:ea typeface="Calibri"/>
              <a:cs typeface="Calibri"/>
              <a:sym typeface="Calibri"/>
            </a:endParaRPr>
          </a:p>
          <a:p>
            <a:pPr lvl="0" marL="1182624" indent="-1182624" algn="l" defTabSz="718443">
              <a:spcBef>
                <a:spcPts val="400"/>
              </a:spcBef>
              <a:buClr>
                <a:srgbClr val="1F497D"/>
              </a:buClr>
              <a:buSzPct val="100000"/>
              <a:buFont typeface="Arial"/>
              <a:buChar char="•"/>
              <a:defRPr sz="1800"/>
            </a:pPr>
            <a:r>
              <a:rPr sz="2425">
                <a:latin typeface="Calibri"/>
                <a:ea typeface="Calibri"/>
                <a:cs typeface="Calibri"/>
                <a:sym typeface="Calibri"/>
              </a:rPr>
              <a:t>15th Amendment, 1870, black men</a:t>
            </a:r>
            <a:endParaRPr sz="2425">
              <a:latin typeface="Calibri"/>
              <a:ea typeface="Calibri"/>
              <a:cs typeface="Calibri"/>
              <a:sym typeface="Calibri"/>
            </a:endParaRPr>
          </a:p>
          <a:p>
            <a:pPr lvl="0" marL="1182624" indent="-1182624" algn="l" defTabSz="718443">
              <a:spcBef>
                <a:spcPts val="400"/>
              </a:spcBef>
              <a:buClr>
                <a:srgbClr val="1F497D"/>
              </a:buClr>
              <a:buSzPct val="100000"/>
              <a:buFont typeface="Arial"/>
              <a:buChar char="•"/>
              <a:defRPr sz="1800"/>
            </a:pPr>
            <a:r>
              <a:rPr sz="2425">
                <a:latin typeface="Calibri"/>
                <a:ea typeface="Calibri"/>
                <a:cs typeface="Calibri"/>
                <a:sym typeface="Calibri"/>
              </a:rPr>
              <a:t>19th Amendment, 1920, women</a:t>
            </a:r>
            <a:endParaRPr sz="2425">
              <a:latin typeface="Calibri"/>
              <a:ea typeface="Calibri"/>
              <a:cs typeface="Calibri"/>
              <a:sym typeface="Calibri"/>
            </a:endParaRPr>
          </a:p>
          <a:p>
            <a:pPr lvl="0" marL="1182624" indent="-1182624" algn="l" defTabSz="718443">
              <a:spcBef>
                <a:spcPts val="400"/>
              </a:spcBef>
              <a:buClr>
                <a:srgbClr val="1F497D"/>
              </a:buClr>
              <a:buSzPct val="100000"/>
              <a:buFont typeface="Arial"/>
              <a:buChar char="•"/>
              <a:defRPr sz="1800"/>
            </a:pPr>
            <a:r>
              <a:rPr sz="2425">
                <a:latin typeface="Calibri"/>
                <a:ea typeface="Calibri"/>
                <a:cs typeface="Calibri"/>
                <a:sym typeface="Calibri"/>
              </a:rPr>
              <a:t>Snyder Act, 1924, native Americans</a:t>
            </a:r>
            <a:endParaRPr sz="2425">
              <a:latin typeface="Calibri"/>
              <a:ea typeface="Calibri"/>
              <a:cs typeface="Calibri"/>
              <a:sym typeface="Calibri"/>
            </a:endParaRPr>
          </a:p>
          <a:p>
            <a:pPr lvl="0" marL="1182624" indent="-1182624" algn="l" defTabSz="718443">
              <a:spcBef>
                <a:spcPts val="400"/>
              </a:spcBef>
              <a:buClr>
                <a:srgbClr val="1F497D"/>
              </a:buClr>
              <a:buSzPct val="100000"/>
              <a:buFont typeface="Arial"/>
              <a:buChar char="•"/>
              <a:defRPr sz="1800"/>
            </a:pPr>
            <a:r>
              <a:rPr sz="2425">
                <a:latin typeface="Calibri"/>
                <a:ea typeface="Calibri"/>
                <a:cs typeface="Calibri"/>
                <a:sym typeface="Calibri"/>
              </a:rPr>
              <a:t>24th Amendment, 1964, no poll tax</a:t>
            </a:r>
            <a:endParaRPr sz="2425">
              <a:latin typeface="Calibri"/>
              <a:ea typeface="Calibri"/>
              <a:cs typeface="Calibri"/>
              <a:sym typeface="Calibri"/>
            </a:endParaRPr>
          </a:p>
          <a:p>
            <a:pPr lvl="0" marL="1182624" indent="-1182624" algn="l" defTabSz="718443">
              <a:spcBef>
                <a:spcPts val="400"/>
              </a:spcBef>
              <a:buClr>
                <a:srgbClr val="1F497D"/>
              </a:buClr>
              <a:buSzPct val="100000"/>
              <a:buFont typeface="Arial"/>
              <a:buChar char="•"/>
              <a:defRPr sz="1800"/>
            </a:pPr>
            <a:r>
              <a:rPr sz="2425">
                <a:latin typeface="Calibri"/>
                <a:ea typeface="Calibri"/>
                <a:cs typeface="Calibri"/>
                <a:sym typeface="Calibri"/>
              </a:rPr>
              <a:t>Voting Rights Act, 1965, no racial discrimination (black women, hispanics)</a:t>
            </a:r>
            <a:endParaRPr sz="2425">
              <a:latin typeface="Calibri"/>
              <a:ea typeface="Calibri"/>
              <a:cs typeface="Calibri"/>
              <a:sym typeface="Calibri"/>
            </a:endParaRPr>
          </a:p>
          <a:p>
            <a:pPr lvl="0" marL="1182624" indent="-1182624" algn="l" defTabSz="718443">
              <a:spcBef>
                <a:spcPts val="400"/>
              </a:spcBef>
              <a:buClr>
                <a:srgbClr val="1F497D"/>
              </a:buClr>
              <a:buSzPct val="100000"/>
              <a:buFont typeface="Arial"/>
              <a:buChar char="•"/>
              <a:defRPr sz="1800"/>
            </a:pPr>
            <a:r>
              <a:rPr sz="2425">
                <a:latin typeface="Calibri"/>
                <a:ea typeface="Calibri"/>
                <a:cs typeface="Calibri"/>
                <a:sym typeface="Calibri"/>
              </a:rPr>
              <a:t>26th Amendment, 1971, 18 yr olds</a:t>
            </a:r>
          </a:p>
        </p:txBody>
      </p:sp>
      <p:pic>
        <p:nvPicPr>
          <p:cNvPr id="64" name="image8.jpeg"/>
          <p:cNvPicPr/>
          <p:nvPr/>
        </p:nvPicPr>
        <p:blipFill>
          <a:blip r:embed="rId2">
            <a:extLst/>
          </a:blip>
          <a:stretch>
            <a:fillRect/>
          </a:stretch>
        </p:blipFill>
        <p:spPr>
          <a:xfrm>
            <a:off x="9721057" y="6963501"/>
            <a:ext cx="3048447" cy="2081520"/>
          </a:xfrm>
          <a:prstGeom prst="rect">
            <a:avLst/>
          </a:prstGeom>
          <a:ln w="50800">
            <a:solidFill>
              <a:srgbClr val="FFFB00"/>
            </a:solidFill>
            <a:miter lim="400000"/>
          </a:ln>
          <a:effectLst>
            <a:reflection blurRad="0" stA="50000" stPos="0" endA="0" endPos="40000" dist="0" dir="5400000" fadeDir="5400000" sx="100000" sy="-100000" kx="0" ky="0" algn="bl" rotWithShape="0"/>
          </a:effectLst>
        </p:spPr>
      </p:pic>
      <p:pic>
        <p:nvPicPr>
          <p:cNvPr id="65" name="image9.jpeg"/>
          <p:cNvPicPr/>
          <p:nvPr/>
        </p:nvPicPr>
        <p:blipFill>
          <a:blip r:embed="rId3">
            <a:extLst/>
          </a:blip>
          <a:stretch>
            <a:fillRect/>
          </a:stretch>
        </p:blipFill>
        <p:spPr>
          <a:xfrm>
            <a:off x="411101" y="6633622"/>
            <a:ext cx="3432310" cy="2360278"/>
          </a:xfrm>
          <a:prstGeom prst="rect">
            <a:avLst/>
          </a:prstGeom>
          <a:ln w="50800">
            <a:solidFill>
              <a:srgbClr val="FFFB00"/>
            </a:solidFill>
            <a:miter lim="400000"/>
          </a:ln>
        </p:spPr>
      </p:pic>
      <p:pic>
        <p:nvPicPr>
          <p:cNvPr id="66" name="image10.jpeg"/>
          <p:cNvPicPr/>
          <p:nvPr/>
        </p:nvPicPr>
        <p:blipFill>
          <a:blip r:embed="rId4">
            <a:extLst/>
          </a:blip>
          <a:stretch>
            <a:fillRect/>
          </a:stretch>
        </p:blipFill>
        <p:spPr>
          <a:xfrm>
            <a:off x="10656096" y="511287"/>
            <a:ext cx="2164627" cy="2973704"/>
          </a:xfrm>
          <a:prstGeom prst="rect">
            <a:avLst/>
          </a:prstGeom>
          <a:ln w="50800">
            <a:solidFill>
              <a:srgbClr val="FFFB00"/>
            </a:solidFill>
            <a:miter lim="400000"/>
          </a:ln>
        </p:spPr>
      </p:pic>
      <p:sp>
        <p:nvSpPr>
          <p:cNvPr id="67" name="Shape 67"/>
          <p:cNvSpPr/>
          <p:nvPr/>
        </p:nvSpPr>
        <p:spPr>
          <a:xfrm>
            <a:off x="10561352" y="3486149"/>
            <a:ext cx="235411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atin typeface="+mj-lt"/>
                <a:ea typeface="+mj-ea"/>
                <a:cs typeface="+mj-cs"/>
                <a:sym typeface="Helvetica"/>
              </a:defRPr>
            </a:lvl1pPr>
          </a:lstStyle>
          <a:p>
            <a:pPr lvl="0">
              <a:defRPr sz="1800"/>
            </a:pPr>
            <a:r>
              <a:rPr sz="2600"/>
              <a:t>Proposed 1878</a:t>
            </a:r>
          </a:p>
        </p:txBody>
      </p:sp>
      <p:pic>
        <p:nvPicPr>
          <p:cNvPr id="68" name="image11.jpeg"/>
          <p:cNvPicPr/>
          <p:nvPr/>
        </p:nvPicPr>
        <p:blipFill>
          <a:blip r:embed="rId5">
            <a:extLst/>
          </a:blip>
          <a:stretch>
            <a:fillRect/>
          </a:stretch>
        </p:blipFill>
        <p:spPr>
          <a:xfrm>
            <a:off x="7468489" y="2123038"/>
            <a:ext cx="2812648" cy="2233169"/>
          </a:xfrm>
          <a:prstGeom prst="rect">
            <a:avLst/>
          </a:prstGeom>
          <a:ln w="50800">
            <a:solidFill>
              <a:srgbClr val="FFFB00"/>
            </a:solidFill>
            <a:miter lim="400000"/>
          </a:ln>
        </p:spPr>
      </p:pic>
      <p:sp>
        <p:nvSpPr>
          <p:cNvPr id="69" name="Shape 69"/>
          <p:cNvSpPr/>
          <p:nvPr/>
        </p:nvSpPr>
        <p:spPr>
          <a:xfrm>
            <a:off x="7675519" y="4451350"/>
            <a:ext cx="2398589" cy="393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600">
                <a:latin typeface="+mj-lt"/>
                <a:ea typeface="+mj-ea"/>
                <a:cs typeface="+mj-cs"/>
                <a:sym typeface="Helvetica"/>
              </a:defRPr>
            </a:lvl1pPr>
          </a:lstStyle>
          <a:p>
            <a:pPr lvl="0">
              <a:defRPr sz="1800"/>
            </a:pPr>
            <a:r>
              <a:rPr sz="2600"/>
              <a:t>1/2 mil. petitions</a:t>
            </a:r>
          </a:p>
        </p:txBody>
      </p:sp>
      <p:pic>
        <p:nvPicPr>
          <p:cNvPr id="70" name="image12.jpeg"/>
          <p:cNvPicPr/>
          <p:nvPr/>
        </p:nvPicPr>
        <p:blipFill>
          <a:blip r:embed="rId6">
            <a:extLst/>
          </a:blip>
          <a:stretch>
            <a:fillRect/>
          </a:stretch>
        </p:blipFill>
        <p:spPr>
          <a:xfrm>
            <a:off x="5354718" y="7482592"/>
            <a:ext cx="3166184" cy="1727528"/>
          </a:xfrm>
          <a:prstGeom prst="rect">
            <a:avLst/>
          </a:prstGeom>
          <a:ln w="50800">
            <a:solidFill>
              <a:srgbClr val="FFFB00"/>
            </a:solidFill>
            <a:miter lim="400000"/>
          </a:ln>
        </p:spPr>
      </p:pic>
      <p:sp>
        <p:nvSpPr>
          <p:cNvPr id="71" name="Shape 71"/>
          <p:cNvSpPr/>
          <p:nvPr/>
        </p:nvSpPr>
        <p:spPr>
          <a:xfrm>
            <a:off x="5343580" y="9208172"/>
            <a:ext cx="3188458" cy="393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600">
                <a:latin typeface="+mj-lt"/>
                <a:ea typeface="+mj-ea"/>
                <a:cs typeface="+mj-cs"/>
                <a:sym typeface="Helvetica"/>
              </a:defRPr>
            </a:lvl1pPr>
          </a:lstStyle>
          <a:p>
            <a:pPr lvl="0">
              <a:defRPr sz="1800"/>
            </a:pPr>
            <a:r>
              <a:rPr sz="2600"/>
              <a:t>Tennessee Last State</a:t>
            </a:r>
          </a:p>
        </p:txBody>
      </p:sp>
      <p:sp>
        <p:nvSpPr>
          <p:cNvPr id="72" name="Shape 72"/>
          <p:cNvSpPr/>
          <p:nvPr/>
        </p:nvSpPr>
        <p:spPr>
          <a:xfrm>
            <a:off x="1004384" y="9068472"/>
            <a:ext cx="2245743" cy="393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600">
                <a:latin typeface="+mj-lt"/>
                <a:ea typeface="+mj-ea"/>
                <a:cs typeface="+mj-cs"/>
                <a:sym typeface="Helvetica"/>
              </a:defRPr>
            </a:lvl1pPr>
          </a:lstStyle>
          <a:p>
            <a:pPr lvl="0">
              <a:defRPr sz="1800"/>
            </a:pPr>
            <a:r>
              <a:rPr sz="2600"/>
              <a:t>Anti-Suffragists</a:t>
            </a:r>
          </a:p>
        </p:txBody>
      </p:sp>
      <p:sp>
        <p:nvSpPr>
          <p:cNvPr id="73" name="Shape 73"/>
          <p:cNvSpPr/>
          <p:nvPr/>
        </p:nvSpPr>
        <p:spPr>
          <a:xfrm>
            <a:off x="9693940" y="9208172"/>
            <a:ext cx="3102683" cy="393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600">
                <a:latin typeface="+mj-lt"/>
                <a:ea typeface="+mj-ea"/>
                <a:cs typeface="+mj-cs"/>
                <a:sym typeface="Helvetica"/>
              </a:defRPr>
            </a:lvl1pPr>
          </a:lstStyle>
          <a:p>
            <a:pPr lvl="0">
              <a:defRPr sz="1800"/>
            </a:pPr>
            <a:r>
              <a:rPr sz="2600"/>
              <a:t>Black Women 1960’s</a:t>
            </a:r>
          </a:p>
        </p:txBody>
      </p:sp>
      <p:pic>
        <p:nvPicPr>
          <p:cNvPr id="74" name="image13.jpeg"/>
          <p:cNvPicPr/>
          <p:nvPr/>
        </p:nvPicPr>
        <p:blipFill>
          <a:blip r:embed="rId7">
            <a:extLst/>
          </a:blip>
          <a:stretch>
            <a:fillRect/>
          </a:stretch>
        </p:blipFill>
        <p:spPr>
          <a:xfrm>
            <a:off x="10800094" y="4103258"/>
            <a:ext cx="1876632" cy="2528681"/>
          </a:xfrm>
          <a:prstGeom prst="rect">
            <a:avLst/>
          </a:prstGeom>
          <a:ln w="50800">
            <a:solidFill>
              <a:srgbClr val="FFFB00"/>
            </a:solidFill>
            <a:miter lim="400000"/>
          </a:ln>
        </p:spPr>
      </p:pic>
      <p:sp>
        <p:nvSpPr>
          <p:cNvPr id="75" name="Shape 75"/>
          <p:cNvSpPr/>
          <p:nvPr/>
        </p:nvSpPr>
        <p:spPr>
          <a:xfrm>
            <a:off x="9860067" y="5535975"/>
            <a:ext cx="911884" cy="787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600">
                <a:latin typeface="+mj-lt"/>
                <a:ea typeface="+mj-ea"/>
                <a:cs typeface="+mj-cs"/>
                <a:sym typeface="Helvetica"/>
              </a:rPr>
              <a:t>Alice </a:t>
            </a:r>
            <a:endParaRPr sz="2600">
              <a:latin typeface="+mj-lt"/>
              <a:ea typeface="+mj-ea"/>
              <a:cs typeface="+mj-cs"/>
              <a:sym typeface="Helvetica"/>
            </a:endParaRPr>
          </a:p>
          <a:p>
            <a:pPr lvl="0">
              <a:defRPr sz="1800"/>
            </a:pPr>
            <a:r>
              <a:rPr sz="2600">
                <a:latin typeface="+mj-lt"/>
                <a:ea typeface="+mj-ea"/>
                <a:cs typeface="+mj-cs"/>
                <a:sym typeface="Helvetica"/>
              </a:rPr>
              <a:t>Paul</a:t>
            </a:r>
          </a:p>
        </p:txBody>
      </p:sp>
      <p:pic>
        <p:nvPicPr>
          <p:cNvPr id="76" name="image14.jpeg"/>
          <p:cNvPicPr/>
          <p:nvPr/>
        </p:nvPicPr>
        <p:blipFill>
          <a:blip r:embed="rId8">
            <a:extLst/>
          </a:blip>
          <a:stretch>
            <a:fillRect/>
          </a:stretch>
        </p:blipFill>
        <p:spPr>
          <a:xfrm>
            <a:off x="4550793" y="5417739"/>
            <a:ext cx="4774034" cy="1845961"/>
          </a:xfrm>
          <a:prstGeom prst="rect">
            <a:avLst/>
          </a:prstGeom>
          <a:ln w="50800">
            <a:solidFill>
              <a:srgbClr val="FFFB00"/>
            </a:solidFill>
            <a:miter lim="400000"/>
          </a:ln>
        </p:spPr>
      </p:pic>
      <p:sp>
        <p:nvSpPr>
          <p:cNvPr id="77" name="Shape 77"/>
          <p:cNvSpPr/>
          <p:nvPr/>
        </p:nvSpPr>
        <p:spPr>
          <a:xfrm>
            <a:off x="1283573" y="5718571"/>
            <a:ext cx="3205871" cy="393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600">
                <a:latin typeface="+mj-lt"/>
                <a:ea typeface="+mj-ea"/>
                <a:cs typeface="+mj-cs"/>
                <a:sym typeface="Helvetica"/>
              </a:defRPr>
            </a:lvl1pPr>
          </a:lstStyle>
          <a:p>
            <a:pPr lvl="0">
              <a:defRPr sz="1800"/>
            </a:pPr>
            <a:r>
              <a:rPr sz="2600"/>
              <a:t>White House Protests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0BF41"/>
        </a:solidFill>
      </p:bgPr>
    </p:bg>
    <p:spTree>
      <p:nvGrpSpPr>
        <p:cNvPr id="1" name=""/>
        <p:cNvGrpSpPr/>
        <p:nvPr/>
      </p:nvGrpSpPr>
      <p:grpSpPr>
        <a:xfrm>
          <a:off x="0" y="0"/>
          <a:ext cx="0" cy="0"/>
          <a:chOff x="0" y="0"/>
          <a:chExt cx="0" cy="0"/>
        </a:xfrm>
      </p:grpSpPr>
      <p:sp>
        <p:nvSpPr>
          <p:cNvPr id="79" name="Shape 79"/>
          <p:cNvSpPr/>
          <p:nvPr/>
        </p:nvSpPr>
        <p:spPr>
          <a:xfrm>
            <a:off x="-711200" y="1549209"/>
            <a:ext cx="11099800" cy="10678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207974">
              <a:defRPr sz="3200" u="sng">
                <a:latin typeface="Helvetica Light"/>
                <a:ea typeface="Helvetica Light"/>
                <a:cs typeface="Helvetica Light"/>
                <a:sym typeface="Helvetica Light"/>
              </a:defRPr>
            </a:lvl1pPr>
          </a:lstStyle>
          <a:p>
            <a:pPr lvl="0">
              <a:defRPr sz="1800" u="none"/>
            </a:pPr>
            <a:r>
              <a:rPr sz="3200" u="sng"/>
              <a:t>Women’s Rights and Suffrage</a:t>
            </a:r>
            <a:endParaRPr sz="3200" u="sng"/>
          </a:p>
        </p:txBody>
      </p:sp>
      <p:sp>
        <p:nvSpPr>
          <p:cNvPr id="80" name="Shape 80"/>
          <p:cNvSpPr/>
          <p:nvPr>
            <p:ph type="title"/>
          </p:nvPr>
        </p:nvSpPr>
        <p:spPr>
          <a:xfrm>
            <a:off x="-711200" y="137668"/>
            <a:ext cx="11099800" cy="1765849"/>
          </a:xfrm>
          <a:prstGeom prst="rect">
            <a:avLst/>
          </a:prstGeom>
        </p:spPr>
        <p:txBody>
          <a:bodyPr/>
          <a:lstStyle>
            <a:lvl1pPr>
              <a:defRPr sz="6500" u="sng"/>
            </a:lvl1pPr>
          </a:lstStyle>
          <a:p>
            <a:pPr lvl="0">
              <a:defRPr sz="1800" u="none"/>
            </a:pPr>
            <a:r>
              <a:rPr sz="6500" u="sng"/>
              <a:t>Hidden History</a:t>
            </a:r>
          </a:p>
        </p:txBody>
      </p:sp>
      <p:sp>
        <p:nvSpPr>
          <p:cNvPr id="81" name="Shape 81"/>
          <p:cNvSpPr/>
          <p:nvPr/>
        </p:nvSpPr>
        <p:spPr>
          <a:xfrm>
            <a:off x="261488" y="2324100"/>
            <a:ext cx="5648292" cy="703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41157" indent="-441157" algn="l">
              <a:buSzPct val="100000"/>
              <a:buChar char="•"/>
              <a:defRPr sz="1800"/>
            </a:pPr>
            <a:r>
              <a:rPr sz="2200" u="sng">
                <a:latin typeface="+mj-lt"/>
                <a:ea typeface="+mj-ea"/>
                <a:cs typeface="+mj-cs"/>
                <a:sym typeface="Helvetica"/>
              </a:rPr>
              <a:t>White women</a:t>
            </a:r>
            <a:r>
              <a:rPr sz="2200">
                <a:latin typeface="+mj-lt"/>
                <a:ea typeface="+mj-ea"/>
                <a:cs typeface="+mj-cs"/>
                <a:sym typeface="Helvetica"/>
              </a:rPr>
              <a:t> - won right to vote, in     part by promoting white supremacy</a:t>
            </a:r>
            <a:endParaRPr sz="2200">
              <a:latin typeface="+mj-lt"/>
              <a:ea typeface="+mj-ea"/>
              <a:cs typeface="+mj-cs"/>
              <a:sym typeface="Helvetica"/>
            </a:endParaRPr>
          </a:p>
          <a:p>
            <a:pPr lvl="0" algn="l">
              <a:defRPr sz="1800"/>
            </a:pPr>
            <a:r>
              <a:rPr sz="2200">
                <a:latin typeface="+mj-lt"/>
                <a:ea typeface="+mj-ea"/>
                <a:cs typeface="+mj-cs"/>
                <a:sym typeface="Helvetica"/>
              </a:rPr>
              <a:t> </a:t>
            </a:r>
            <a:endParaRPr sz="2200">
              <a:latin typeface="+mj-lt"/>
              <a:ea typeface="+mj-ea"/>
              <a:cs typeface="+mj-cs"/>
              <a:sym typeface="Helvetica"/>
            </a:endParaRPr>
          </a:p>
          <a:p>
            <a:pPr lvl="0" marL="441157" indent="-441157" algn="l">
              <a:buSzPct val="100000"/>
              <a:buChar char="•"/>
              <a:defRPr sz="1800"/>
            </a:pPr>
            <a:r>
              <a:rPr sz="2200" u="sng">
                <a:latin typeface="+mj-lt"/>
                <a:ea typeface="+mj-ea"/>
                <a:cs typeface="+mj-cs"/>
                <a:sym typeface="Helvetica"/>
              </a:rPr>
              <a:t>Black women</a:t>
            </a:r>
            <a:r>
              <a:rPr sz="2200">
                <a:latin typeface="+mj-lt"/>
                <a:ea typeface="+mj-ea"/>
                <a:cs typeface="+mj-cs"/>
                <a:sym typeface="Helvetica"/>
              </a:rPr>
              <a:t> - wanted suffrage for citizenship and economic rights</a:t>
            </a:r>
            <a:endParaRPr sz="2200">
              <a:latin typeface="+mj-lt"/>
              <a:ea typeface="+mj-ea"/>
              <a:cs typeface="+mj-cs"/>
              <a:sym typeface="Helvetica"/>
            </a:endParaRPr>
          </a:p>
          <a:p>
            <a:pPr lvl="0" algn="l">
              <a:defRPr sz="1800"/>
            </a:pPr>
            <a:endParaRPr sz="2200">
              <a:latin typeface="+mj-lt"/>
              <a:ea typeface="+mj-ea"/>
              <a:cs typeface="+mj-cs"/>
              <a:sym typeface="Helvetica"/>
            </a:endParaRPr>
          </a:p>
          <a:p>
            <a:pPr lvl="0" marL="441157" indent="-441157" algn="l">
              <a:buSzPct val="100000"/>
              <a:buChar char="•"/>
              <a:defRPr sz="1800"/>
            </a:pPr>
            <a:r>
              <a:rPr sz="2200" u="sng">
                <a:latin typeface="+mj-lt"/>
                <a:ea typeface="+mj-ea"/>
                <a:cs typeface="+mj-cs"/>
                <a:sym typeface="Helvetica"/>
              </a:rPr>
              <a:t>Tribal women</a:t>
            </a:r>
            <a:r>
              <a:rPr sz="2200">
                <a:latin typeface="+mj-lt"/>
                <a:ea typeface="+mj-ea"/>
                <a:cs typeface="+mj-cs"/>
                <a:sym typeface="Helvetica"/>
              </a:rPr>
              <a:t> - suffrage within tribes until tribal nations became “wards of the state”; wanted suffrage for citizenship, rights to land</a:t>
            </a:r>
            <a:endParaRPr sz="2200">
              <a:latin typeface="+mj-lt"/>
              <a:ea typeface="+mj-ea"/>
              <a:cs typeface="+mj-cs"/>
              <a:sym typeface="Helvetica"/>
            </a:endParaRPr>
          </a:p>
          <a:p>
            <a:pPr lvl="0" algn="l">
              <a:defRPr sz="1800"/>
            </a:pPr>
            <a:endParaRPr sz="2200">
              <a:latin typeface="+mj-lt"/>
              <a:ea typeface="+mj-ea"/>
              <a:cs typeface="+mj-cs"/>
              <a:sym typeface="Helvetica"/>
            </a:endParaRPr>
          </a:p>
          <a:p>
            <a:pPr lvl="0" marL="441157" indent="-441157" algn="l">
              <a:buSzPct val="100000"/>
              <a:buChar char="•"/>
              <a:defRPr sz="1800"/>
            </a:pPr>
            <a:r>
              <a:rPr sz="2200" u="sng">
                <a:latin typeface="+mj-lt"/>
                <a:ea typeface="+mj-ea"/>
                <a:cs typeface="+mj-cs"/>
                <a:sym typeface="Helvetica"/>
              </a:rPr>
              <a:t>Asian women</a:t>
            </a:r>
            <a:r>
              <a:rPr sz="2200">
                <a:latin typeface="+mj-lt"/>
                <a:ea typeface="+mj-ea"/>
                <a:cs typeface="+mj-cs"/>
                <a:sym typeface="Helvetica"/>
              </a:rPr>
              <a:t> - 1875 Page Act: Federal law prohibited immigration of immoral (Chinese) women; wanted suffrage for citizenship, ending discrimination</a:t>
            </a:r>
            <a:endParaRPr sz="2200">
              <a:latin typeface="+mj-lt"/>
              <a:ea typeface="+mj-ea"/>
              <a:cs typeface="+mj-cs"/>
              <a:sym typeface="Helvetica"/>
            </a:endParaRPr>
          </a:p>
          <a:p>
            <a:pPr lvl="0" algn="l">
              <a:defRPr sz="1800"/>
            </a:pPr>
            <a:endParaRPr sz="2200">
              <a:latin typeface="+mj-lt"/>
              <a:ea typeface="+mj-ea"/>
              <a:cs typeface="+mj-cs"/>
              <a:sym typeface="Helvetica"/>
            </a:endParaRPr>
          </a:p>
          <a:p>
            <a:pPr lvl="0" marL="441157" indent="-441157" algn="l">
              <a:buSzPct val="100000"/>
              <a:buChar char="•"/>
              <a:defRPr sz="1800"/>
            </a:pPr>
            <a:r>
              <a:rPr sz="2200" u="sng">
                <a:latin typeface="+mj-lt"/>
                <a:ea typeface="+mj-ea"/>
                <a:cs typeface="+mj-cs"/>
                <a:sym typeface="Helvetica"/>
              </a:rPr>
              <a:t>LGBTQ women</a:t>
            </a:r>
            <a:r>
              <a:rPr sz="2200">
                <a:latin typeface="+mj-lt"/>
                <a:ea typeface="+mj-ea"/>
                <a:cs typeface="+mj-cs"/>
                <a:sym typeface="Helvetica"/>
              </a:rPr>
              <a:t> - many decided not to marry, led suffrage movement as single women; led the fight for suffrage as they would have no man to vote for them,  needed individual women’s rights</a:t>
            </a:r>
          </a:p>
        </p:txBody>
      </p:sp>
      <p:pic>
        <p:nvPicPr>
          <p:cNvPr id="82" name="image15.jpeg"/>
          <p:cNvPicPr/>
          <p:nvPr/>
        </p:nvPicPr>
        <p:blipFill>
          <a:blip r:embed="rId2">
            <a:extLst/>
          </a:blip>
          <a:stretch>
            <a:fillRect/>
          </a:stretch>
        </p:blipFill>
        <p:spPr>
          <a:xfrm>
            <a:off x="10300654" y="6905935"/>
            <a:ext cx="2173455" cy="2482314"/>
          </a:xfrm>
          <a:prstGeom prst="rect">
            <a:avLst/>
          </a:prstGeom>
          <a:ln w="50800">
            <a:solidFill>
              <a:srgbClr val="FF40FF"/>
            </a:solidFill>
            <a:miter lim="400000"/>
          </a:ln>
        </p:spPr>
      </p:pic>
      <p:pic>
        <p:nvPicPr>
          <p:cNvPr id="83" name="image16.jpeg"/>
          <p:cNvPicPr/>
          <p:nvPr/>
        </p:nvPicPr>
        <p:blipFill>
          <a:blip r:embed="rId3">
            <a:extLst/>
          </a:blip>
          <a:stretch>
            <a:fillRect/>
          </a:stretch>
        </p:blipFill>
        <p:spPr>
          <a:xfrm>
            <a:off x="10599484" y="535324"/>
            <a:ext cx="2034948" cy="2363739"/>
          </a:xfrm>
          <a:prstGeom prst="rect">
            <a:avLst/>
          </a:prstGeom>
          <a:ln w="50800">
            <a:solidFill>
              <a:srgbClr val="FF40FF"/>
            </a:solidFill>
            <a:miter lim="400000"/>
          </a:ln>
        </p:spPr>
      </p:pic>
      <p:pic>
        <p:nvPicPr>
          <p:cNvPr id="84" name="image17.jpeg"/>
          <p:cNvPicPr/>
          <p:nvPr/>
        </p:nvPicPr>
        <p:blipFill>
          <a:blip r:embed="rId4">
            <a:extLst/>
          </a:blip>
          <a:stretch>
            <a:fillRect/>
          </a:stretch>
        </p:blipFill>
        <p:spPr>
          <a:xfrm>
            <a:off x="10573894" y="3799495"/>
            <a:ext cx="1626974" cy="2206007"/>
          </a:xfrm>
          <a:prstGeom prst="rect">
            <a:avLst/>
          </a:prstGeom>
          <a:ln w="50800">
            <a:solidFill>
              <a:srgbClr val="FF40FF"/>
            </a:solidFill>
            <a:miter lim="400000"/>
          </a:ln>
        </p:spPr>
      </p:pic>
      <p:sp>
        <p:nvSpPr>
          <p:cNvPr id="85" name="Shape 85"/>
          <p:cNvSpPr/>
          <p:nvPr/>
        </p:nvSpPr>
        <p:spPr>
          <a:xfrm>
            <a:off x="10137126" y="2993679"/>
            <a:ext cx="2500512"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latin typeface="+mj-lt"/>
                <a:ea typeface="+mj-ea"/>
                <a:cs typeface="+mj-cs"/>
                <a:sym typeface="Helvetica"/>
              </a:rPr>
              <a:t>Mabel Ping-Hua Lee</a:t>
            </a:r>
            <a:endParaRPr sz="2000">
              <a:latin typeface="+mj-lt"/>
              <a:ea typeface="+mj-ea"/>
              <a:cs typeface="+mj-cs"/>
              <a:sym typeface="Helvetica"/>
            </a:endParaRPr>
          </a:p>
          <a:p>
            <a:pPr lvl="0">
              <a:defRPr sz="1800"/>
            </a:pPr>
            <a:r>
              <a:rPr sz="2000">
                <a:latin typeface="+mj-lt"/>
                <a:ea typeface="+mj-ea"/>
                <a:cs typeface="+mj-cs"/>
                <a:sym typeface="Helvetica"/>
              </a:rPr>
              <a:t>teenage suffragist</a:t>
            </a:r>
          </a:p>
        </p:txBody>
      </p:sp>
      <p:sp>
        <p:nvSpPr>
          <p:cNvPr id="86" name="Shape 86"/>
          <p:cNvSpPr/>
          <p:nvPr/>
        </p:nvSpPr>
        <p:spPr>
          <a:xfrm>
            <a:off x="9710820" y="6210300"/>
            <a:ext cx="3165955"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000">
                <a:latin typeface="+mj-lt"/>
                <a:ea typeface="+mj-ea"/>
                <a:cs typeface="+mj-cs"/>
                <a:sym typeface="Helvetica"/>
              </a:rPr>
              <a:t>Ida B. Wells</a:t>
            </a:r>
            <a:endParaRPr sz="2000">
              <a:latin typeface="+mj-lt"/>
              <a:ea typeface="+mj-ea"/>
              <a:cs typeface="+mj-cs"/>
              <a:sym typeface="Helvetica"/>
            </a:endParaRPr>
          </a:p>
          <a:p>
            <a:pPr lvl="0">
              <a:defRPr sz="1800"/>
            </a:pPr>
            <a:r>
              <a:rPr sz="2000">
                <a:latin typeface="+mj-lt"/>
                <a:ea typeface="+mj-ea"/>
                <a:cs typeface="+mj-cs"/>
                <a:sym typeface="Helvetica"/>
              </a:rPr>
              <a:t>March 1913, NAACP</a:t>
            </a:r>
          </a:p>
        </p:txBody>
      </p:sp>
      <p:sp>
        <p:nvSpPr>
          <p:cNvPr id="87" name="Shape 87"/>
          <p:cNvSpPr/>
          <p:nvPr/>
        </p:nvSpPr>
        <p:spPr>
          <a:xfrm>
            <a:off x="8190747" y="838199"/>
            <a:ext cx="2285306" cy="914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sz="1800"/>
            </a:pPr>
            <a:r>
              <a:rPr sz="2000">
                <a:latin typeface="+mj-lt"/>
                <a:ea typeface="+mj-ea"/>
                <a:cs typeface="+mj-cs"/>
                <a:sym typeface="Helvetica"/>
              </a:rPr>
              <a:t>Gertrude Simmons </a:t>
            </a:r>
            <a:endParaRPr sz="2000">
              <a:latin typeface="+mj-lt"/>
              <a:ea typeface="+mj-ea"/>
              <a:cs typeface="+mj-cs"/>
              <a:sym typeface="Helvetica"/>
            </a:endParaRPr>
          </a:p>
          <a:p>
            <a:pPr lvl="0" algn="r">
              <a:defRPr sz="1800"/>
            </a:pPr>
            <a:r>
              <a:rPr sz="2000">
                <a:latin typeface="+mj-lt"/>
                <a:ea typeface="+mj-ea"/>
                <a:cs typeface="+mj-cs"/>
                <a:sym typeface="Helvetica"/>
              </a:rPr>
              <a:t>Bonnin (Zitkala-Sa)</a:t>
            </a:r>
            <a:endParaRPr sz="2000">
              <a:latin typeface="+mj-lt"/>
              <a:ea typeface="+mj-ea"/>
              <a:cs typeface="+mj-cs"/>
              <a:sym typeface="Helvetica"/>
            </a:endParaRPr>
          </a:p>
          <a:p>
            <a:pPr lvl="0" algn="r">
              <a:defRPr sz="1800"/>
            </a:pPr>
            <a:r>
              <a:rPr sz="2000">
                <a:latin typeface="+mj-lt"/>
                <a:ea typeface="+mj-ea"/>
                <a:cs typeface="+mj-cs"/>
                <a:sym typeface="Helvetica"/>
              </a:rPr>
              <a:t>Sioux suffragist</a:t>
            </a:r>
          </a:p>
        </p:txBody>
      </p:sp>
      <p:pic>
        <p:nvPicPr>
          <p:cNvPr id="88" name="Screen Shot 2020-10-23 at 7.17.04 PM.jpg"/>
          <p:cNvPicPr/>
          <p:nvPr/>
        </p:nvPicPr>
        <p:blipFill>
          <a:blip r:embed="rId5">
            <a:extLst/>
          </a:blip>
          <a:stretch>
            <a:fillRect/>
          </a:stretch>
        </p:blipFill>
        <p:spPr>
          <a:xfrm>
            <a:off x="5370810" y="2722091"/>
            <a:ext cx="4484147" cy="1254376"/>
          </a:xfrm>
          <a:prstGeom prst="rect">
            <a:avLst/>
          </a:prstGeom>
          <a:ln w="50800">
            <a:solidFill>
              <a:srgbClr val="FF40FF"/>
            </a:solidFill>
            <a:miter lim="400000"/>
          </a:ln>
        </p:spPr>
      </p:pic>
      <p:pic>
        <p:nvPicPr>
          <p:cNvPr id="89" name="Screen Shot 2020-10-23 at 7.18.14 PM.jpg"/>
          <p:cNvPicPr/>
          <p:nvPr/>
        </p:nvPicPr>
        <p:blipFill>
          <a:blip r:embed="rId6">
            <a:extLst/>
          </a:blip>
          <a:stretch>
            <a:fillRect/>
          </a:stretch>
        </p:blipFill>
        <p:spPr>
          <a:xfrm>
            <a:off x="6371392" y="4496702"/>
            <a:ext cx="2877816" cy="3910676"/>
          </a:xfrm>
          <a:prstGeom prst="rect">
            <a:avLst/>
          </a:prstGeom>
          <a:ln w="50800">
            <a:solidFill>
              <a:srgbClr val="FF40FF"/>
            </a:solidFill>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B36AE2"/>
        </a:solidFill>
      </p:bgPr>
    </p:bg>
    <p:spTree>
      <p:nvGrpSpPr>
        <p:cNvPr id="1" name=""/>
        <p:cNvGrpSpPr/>
        <p:nvPr/>
      </p:nvGrpSpPr>
      <p:grpSpPr>
        <a:xfrm>
          <a:off x="0" y="0"/>
          <a:ext cx="0" cy="0"/>
          <a:chOff x="0" y="0"/>
          <a:chExt cx="0" cy="0"/>
        </a:xfrm>
      </p:grpSpPr>
      <p:sp>
        <p:nvSpPr>
          <p:cNvPr id="91" name="Shape 91"/>
          <p:cNvSpPr/>
          <p:nvPr>
            <p:ph type="title"/>
          </p:nvPr>
        </p:nvSpPr>
        <p:spPr>
          <a:xfrm>
            <a:off x="952500" y="-38100"/>
            <a:ext cx="11099800" cy="2159000"/>
          </a:xfrm>
          <a:prstGeom prst="rect">
            <a:avLst/>
          </a:prstGeom>
        </p:spPr>
        <p:txBody>
          <a:bodyPr/>
          <a:lstStyle>
            <a:lvl1pPr>
              <a:defRPr sz="6500" u="sng"/>
            </a:lvl1pPr>
          </a:lstStyle>
          <a:p>
            <a:pPr lvl="0">
              <a:defRPr sz="1800" u="none"/>
            </a:pPr>
            <a:r>
              <a:rPr sz="6500" u="sng"/>
              <a:t>Voter Suppression Today</a:t>
            </a:r>
          </a:p>
        </p:txBody>
      </p:sp>
      <p:sp>
        <p:nvSpPr>
          <p:cNvPr id="92" name="Shape 92"/>
          <p:cNvSpPr/>
          <p:nvPr/>
        </p:nvSpPr>
        <p:spPr>
          <a:xfrm>
            <a:off x="978294" y="1975102"/>
            <a:ext cx="6396836" cy="94666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marL="76199" indent="-76199" algn="l" defTabSz="233679">
              <a:spcBef>
                <a:spcPts val="1200"/>
              </a:spcBef>
              <a:buSzPct val="100000"/>
              <a:buFont typeface="Avenir Roman"/>
              <a:buChar char="•"/>
              <a:defRPr sz="1800"/>
            </a:pPr>
            <a:r>
              <a:rPr sz="1900"/>
              <a:t> </a:t>
            </a:r>
            <a:r>
              <a:rPr sz="1900" u="sng">
                <a:latin typeface="Helvetica Light"/>
                <a:ea typeface="Helvetica Light"/>
                <a:cs typeface="Helvetica Light"/>
                <a:sym typeface="Helvetica Light"/>
              </a:rPr>
              <a:t>Shelby Co. vs. Holder</a:t>
            </a:r>
            <a:r>
              <a:rPr sz="1900">
                <a:latin typeface="Helvetica Light"/>
                <a:ea typeface="Helvetica Light"/>
                <a:cs typeface="Helvetica Light"/>
                <a:sym typeface="Helvetica Light"/>
              </a:rPr>
              <a:t>, 2013 - in 5-4 Supreme Court vote, the Voting Rights Act of 1965 was gutted by enabling voter ID requirements, polling place closures and voter roll purging no longer requires federal review (for discrimination), proofs of citizenship requirements</a:t>
            </a:r>
            <a:endParaRPr sz="1900">
              <a:latin typeface="Helvetica Light"/>
              <a:ea typeface="Helvetica Light"/>
              <a:cs typeface="Helvetica Light"/>
              <a:sym typeface="Helvetica Light"/>
            </a:endParaRPr>
          </a:p>
          <a:p>
            <a:pPr lvl="0" marL="126999" indent="-126999" algn="l" defTabSz="233679">
              <a:spcBef>
                <a:spcPts val="1200"/>
              </a:spcBef>
              <a:buSzPct val="100000"/>
              <a:buFont typeface="Helvetica Light"/>
              <a:buChar char="•"/>
              <a:defRPr sz="1800"/>
            </a:pPr>
            <a:r>
              <a:rPr sz="1900">
                <a:latin typeface="Helvetica Light"/>
                <a:ea typeface="Helvetica Light"/>
                <a:cs typeface="Helvetica Light"/>
                <a:sym typeface="Helvetica Light"/>
              </a:rPr>
              <a:t> </a:t>
            </a:r>
            <a:r>
              <a:rPr sz="1900" u="sng">
                <a:latin typeface="Helvetica Light"/>
                <a:ea typeface="Helvetica Light"/>
                <a:cs typeface="Helvetica Light"/>
                <a:sym typeface="Helvetica Light"/>
              </a:rPr>
              <a:t>Poll Taxes</a:t>
            </a:r>
            <a:r>
              <a:rPr sz="1900">
                <a:latin typeface="Helvetica Light"/>
                <a:ea typeface="Helvetica Light"/>
                <a:cs typeface="Helvetica Light"/>
                <a:sym typeface="Helvetica Light"/>
              </a:rPr>
              <a:t> - in Florida, 1 in 5 AA’s have felony convictions and couldn't vote until 2018; then in Sept. 2020, courts upheld new FL law requiring felons to pay all fines, fees, restitutions and costs. (Completing Sentence)</a:t>
            </a:r>
            <a:endParaRPr sz="1900">
              <a:latin typeface="Helvetica Light"/>
              <a:ea typeface="Helvetica Light"/>
              <a:cs typeface="Helvetica Light"/>
              <a:sym typeface="Helvetica Light"/>
            </a:endParaRPr>
          </a:p>
          <a:p>
            <a:pPr lvl="0" marL="126999" indent="-126999" algn="l" defTabSz="233679">
              <a:spcBef>
                <a:spcPts val="1200"/>
              </a:spcBef>
              <a:buSzPct val="100000"/>
              <a:buFont typeface="Helvetica Light"/>
              <a:buChar char="•"/>
              <a:defRPr sz="1800"/>
            </a:pPr>
            <a:r>
              <a:rPr sz="1900">
                <a:latin typeface="Helvetica Light"/>
                <a:ea typeface="Helvetica Light"/>
                <a:cs typeface="Helvetica Light"/>
                <a:sym typeface="Helvetica Light"/>
              </a:rPr>
              <a:t> </a:t>
            </a:r>
            <a:r>
              <a:rPr sz="1900" u="sng">
                <a:latin typeface="Helvetica Light"/>
                <a:ea typeface="Helvetica Light"/>
                <a:cs typeface="Helvetica Light"/>
                <a:sym typeface="Helvetica Light"/>
              </a:rPr>
              <a:t>Limiting Polling Places</a:t>
            </a:r>
            <a:r>
              <a:rPr sz="1900">
                <a:latin typeface="Helvetica Light"/>
                <a:ea typeface="Helvetica Light"/>
                <a:cs typeface="Helvetica Light"/>
                <a:sym typeface="Helvetica Light"/>
              </a:rPr>
              <a:t> - Since 2013, GA removed 331 polling locations; nine counties have ~50% populations and 38% of polling places, average # per polling places was 3,600 (max 2,000); in 2018, polling places w/90%&gt; non-whites had ~51 min wait time and places w/90%&gt; whites had ~6 min; Louisville, KY - 600,000 people to ONE polling place; tribes in NV and UT must drive 104 and 163 miles to vote, respectively. (Saving money)</a:t>
            </a:r>
            <a:endParaRPr sz="1900">
              <a:latin typeface="Helvetica Light"/>
              <a:ea typeface="Helvetica Light"/>
              <a:cs typeface="Helvetica Light"/>
              <a:sym typeface="Helvetica Light"/>
            </a:endParaRPr>
          </a:p>
          <a:p>
            <a:pPr lvl="0" marL="126999" indent="-126999" algn="l" defTabSz="233679">
              <a:spcBef>
                <a:spcPts val="1200"/>
              </a:spcBef>
              <a:buSzPct val="100000"/>
              <a:buFont typeface="Helvetica Light"/>
              <a:buChar char="•"/>
              <a:defRPr sz="1800"/>
            </a:pPr>
            <a:r>
              <a:rPr sz="1900">
                <a:latin typeface="Helvetica Light"/>
                <a:ea typeface="Helvetica Light"/>
                <a:cs typeface="Helvetica Light"/>
                <a:sym typeface="Helvetica Light"/>
              </a:rPr>
              <a:t> </a:t>
            </a:r>
            <a:r>
              <a:rPr sz="1900" u="sng">
                <a:latin typeface="Helvetica Light"/>
                <a:ea typeface="Helvetica Light"/>
                <a:cs typeface="Helvetica Light"/>
                <a:sym typeface="Helvetica Light"/>
              </a:rPr>
              <a:t>Closing College Campus Polling</a:t>
            </a:r>
            <a:r>
              <a:rPr sz="1900">
                <a:latin typeface="Helvetica Light"/>
                <a:ea typeface="Helvetica Light"/>
                <a:cs typeface="Helvetica Light"/>
                <a:sym typeface="Helvetica Light"/>
              </a:rPr>
              <a:t> - Polling places on college campuses are popular for students but they have been removed off-campus (TX) where ample parking isn't available for off-campus voters (Accessibility)</a:t>
            </a:r>
            <a:endParaRPr sz="1900">
              <a:latin typeface="Helvetica Light"/>
              <a:ea typeface="Helvetica Light"/>
              <a:cs typeface="Helvetica Light"/>
              <a:sym typeface="Helvetica Light"/>
            </a:endParaRPr>
          </a:p>
          <a:p>
            <a:pPr lvl="0" algn="l" defTabSz="233679">
              <a:spcBef>
                <a:spcPts val="1200"/>
              </a:spcBef>
              <a:defRPr sz="1800"/>
            </a:pPr>
            <a:endParaRPr sz="1900">
              <a:latin typeface="Helvetica Light"/>
              <a:ea typeface="Helvetica Light"/>
              <a:cs typeface="Helvetica Light"/>
              <a:sym typeface="Helvetica Light"/>
            </a:endParaRPr>
          </a:p>
          <a:p>
            <a:pPr lvl="0" algn="l" defTabSz="233679">
              <a:spcBef>
                <a:spcPts val="1200"/>
              </a:spcBef>
              <a:defRPr sz="1800"/>
            </a:pPr>
            <a:endParaRPr sz="1900">
              <a:latin typeface="Helvetica Light"/>
              <a:ea typeface="Helvetica Light"/>
              <a:cs typeface="Helvetica Light"/>
              <a:sym typeface="Helvetica Light"/>
            </a:endParaRPr>
          </a:p>
          <a:p>
            <a:pPr lvl="0" algn="l" defTabSz="233679">
              <a:spcBef>
                <a:spcPts val="1200"/>
              </a:spcBef>
              <a:defRPr sz="1800"/>
            </a:pPr>
            <a:endParaRPr sz="1900">
              <a:latin typeface="Helvetica Light"/>
              <a:ea typeface="Helvetica Light"/>
              <a:cs typeface="Helvetica Light"/>
              <a:sym typeface="Helvetica Light"/>
            </a:endParaRPr>
          </a:p>
          <a:p>
            <a:pPr lvl="0" algn="l" defTabSz="233679">
              <a:spcBef>
                <a:spcPts val="1200"/>
              </a:spcBef>
              <a:defRPr sz="1800"/>
            </a:pPr>
            <a:endParaRPr sz="1900">
              <a:latin typeface="Helvetica Light"/>
              <a:ea typeface="Helvetica Light"/>
              <a:cs typeface="Helvetica Light"/>
              <a:sym typeface="Helvetica Light"/>
            </a:endParaRPr>
          </a:p>
        </p:txBody>
      </p:sp>
      <p:pic>
        <p:nvPicPr>
          <p:cNvPr id="93" name="image19.jpeg"/>
          <p:cNvPicPr/>
          <p:nvPr/>
        </p:nvPicPr>
        <p:blipFill>
          <a:blip r:embed="rId2">
            <a:extLst/>
          </a:blip>
          <a:stretch>
            <a:fillRect/>
          </a:stretch>
        </p:blipFill>
        <p:spPr>
          <a:xfrm>
            <a:off x="8808866" y="1779359"/>
            <a:ext cx="3202693" cy="4721682"/>
          </a:xfrm>
          <a:prstGeom prst="rect">
            <a:avLst/>
          </a:prstGeom>
          <a:ln w="50800">
            <a:solidFill>
              <a:srgbClr val="FFFB00"/>
            </a:solidFill>
            <a:miter lim="400000"/>
          </a:ln>
        </p:spPr>
      </p:pic>
      <p:sp>
        <p:nvSpPr>
          <p:cNvPr id="94" name="Shape 94"/>
          <p:cNvSpPr/>
          <p:nvPr/>
        </p:nvSpPr>
        <p:spPr>
          <a:xfrm>
            <a:off x="8184229" y="6206832"/>
            <a:ext cx="4138172" cy="716825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defTabSz="408940">
              <a:spcBef>
                <a:spcPts val="2200"/>
              </a:spcBef>
              <a:defRPr sz="1800"/>
            </a:pPr>
            <a:endParaRPr sz="1600">
              <a:latin typeface="Helvetica Light"/>
              <a:ea typeface="Helvetica Light"/>
              <a:cs typeface="Helvetica Light"/>
              <a:sym typeface="Helvetica Light"/>
            </a:endParaRPr>
          </a:p>
          <a:p>
            <a:pPr lvl="0" marL="187157" indent="-187157" algn="l" defTabSz="408940">
              <a:spcBef>
                <a:spcPts val="2200"/>
              </a:spcBef>
              <a:buSzPct val="100000"/>
              <a:buFont typeface="Helvetica Light"/>
              <a:buChar char="•"/>
              <a:defRPr sz="1800"/>
            </a:pPr>
            <a:r>
              <a:rPr sz="1600" u="sng">
                <a:latin typeface="Helvetica Light"/>
                <a:ea typeface="Helvetica Light"/>
                <a:cs typeface="Helvetica Light"/>
                <a:sym typeface="Helvetica Light"/>
              </a:rPr>
              <a:t>Gerrymandering</a:t>
            </a:r>
            <a:r>
              <a:rPr sz="1600">
                <a:latin typeface="Helvetica Light"/>
                <a:ea typeface="Helvetica Light"/>
                <a:cs typeface="Helvetica Light"/>
                <a:sym typeface="Helvetica Light"/>
              </a:rPr>
              <a:t> - in 2019, Supreme Court ruled partisan gerrymandering is legal resulting in ~ 16 seats of the House of Reps changing to one party. (Fair for both parties)</a:t>
            </a:r>
            <a:endParaRPr sz="1600">
              <a:latin typeface="Helvetica Light"/>
              <a:ea typeface="Helvetica Light"/>
              <a:cs typeface="Helvetica Light"/>
              <a:sym typeface="Helvetica Light"/>
            </a:endParaRPr>
          </a:p>
          <a:p>
            <a:pPr lvl="0" marL="187157" indent="-187157" algn="l" defTabSz="408940">
              <a:spcBef>
                <a:spcPts val="2200"/>
              </a:spcBef>
              <a:buSzPct val="100000"/>
              <a:buFont typeface="Helvetica Light"/>
              <a:buChar char="•"/>
              <a:defRPr sz="1800"/>
            </a:pPr>
            <a:r>
              <a:rPr sz="1600">
                <a:latin typeface="Helvetica Light"/>
                <a:ea typeface="Helvetica Light"/>
                <a:cs typeface="Helvetica Light"/>
                <a:sym typeface="Helvetica Light"/>
              </a:rPr>
              <a:t> </a:t>
            </a:r>
            <a:r>
              <a:rPr sz="1600" u="sng">
                <a:latin typeface="Helvetica Light"/>
                <a:ea typeface="Helvetica Light"/>
                <a:cs typeface="Helvetica Light"/>
                <a:sym typeface="Helvetica Light"/>
              </a:rPr>
              <a:t>Voter Roll Purging</a:t>
            </a:r>
            <a:r>
              <a:rPr sz="1600">
                <a:latin typeface="Helvetica Light"/>
                <a:ea typeface="Helvetica Light"/>
                <a:cs typeface="Helvetica Light"/>
                <a:sym typeface="Helvetica Light"/>
              </a:rPr>
              <a:t> - Since Shelby, the 2016-2018 median purge rate increased by 40% in jurisdictions protected by Section 5 of the Voting Rights Act; (use it or lose it legal)</a:t>
            </a:r>
            <a:endParaRPr sz="1600">
              <a:latin typeface="Helvetica Light"/>
              <a:ea typeface="Helvetica Light"/>
              <a:cs typeface="Helvetica Light"/>
              <a:sym typeface="Helvetica Light"/>
            </a:endParaRPr>
          </a:p>
          <a:p>
            <a:pPr lvl="0" algn="l" defTabSz="408940">
              <a:spcBef>
                <a:spcPts val="2200"/>
              </a:spcBef>
              <a:defRPr sz="1800"/>
            </a:pPr>
            <a:endParaRPr sz="1600">
              <a:latin typeface="Helvetica Light"/>
              <a:ea typeface="Helvetica Light"/>
              <a:cs typeface="Helvetica Light"/>
              <a:sym typeface="Helvetica Light"/>
            </a:endParaRPr>
          </a:p>
          <a:p>
            <a:pPr lvl="0" algn="l" defTabSz="408940">
              <a:spcBef>
                <a:spcPts val="2200"/>
              </a:spcBef>
              <a:defRPr sz="1800"/>
            </a:pPr>
            <a:endParaRPr sz="1600">
              <a:latin typeface="Helvetica Light"/>
              <a:ea typeface="Helvetica Light"/>
              <a:cs typeface="Helvetica Light"/>
              <a:sym typeface="Helvetica Light"/>
            </a:endParaRPr>
          </a:p>
          <a:p>
            <a:pPr lvl="0" algn="l" defTabSz="408940">
              <a:spcBef>
                <a:spcPts val="2200"/>
              </a:spcBef>
              <a:defRPr sz="1800"/>
            </a:pPr>
            <a:endParaRPr sz="1600">
              <a:latin typeface="Helvetica Light"/>
              <a:ea typeface="Helvetica Light"/>
              <a:cs typeface="Helvetica Light"/>
              <a:sym typeface="Helvetica Light"/>
            </a:endParaRPr>
          </a:p>
          <a:p>
            <a:pPr lvl="0" algn="l" defTabSz="408940">
              <a:spcBef>
                <a:spcPts val="2200"/>
              </a:spcBef>
              <a:defRPr sz="1800"/>
            </a:pPr>
            <a:endParaRPr sz="1600">
              <a:latin typeface="Helvetica Light"/>
              <a:ea typeface="Helvetica Light"/>
              <a:cs typeface="Helvetica Light"/>
              <a:sym typeface="Helvetica Light"/>
            </a:endParaRPr>
          </a:p>
          <a:p>
            <a:pPr lvl="0" algn="l" defTabSz="408940">
              <a:spcBef>
                <a:spcPts val="2200"/>
              </a:spcBef>
              <a:defRPr sz="1800"/>
            </a:pPr>
            <a:endParaRPr sz="1600">
              <a:latin typeface="Helvetica Light"/>
              <a:ea typeface="Helvetica Light"/>
              <a:cs typeface="Helvetica Light"/>
              <a:sym typeface="Helvetica Light"/>
            </a:endParaR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B36AE2"/>
        </a:solidFill>
      </p:bgPr>
    </p:bg>
    <p:spTree>
      <p:nvGrpSpPr>
        <p:cNvPr id="1" name=""/>
        <p:cNvGrpSpPr/>
        <p:nvPr/>
      </p:nvGrpSpPr>
      <p:grpSpPr>
        <a:xfrm>
          <a:off x="0" y="0"/>
          <a:ext cx="0" cy="0"/>
          <a:chOff x="0" y="0"/>
          <a:chExt cx="0" cy="0"/>
        </a:xfrm>
      </p:grpSpPr>
      <p:sp>
        <p:nvSpPr>
          <p:cNvPr id="96" name="Shape 96"/>
          <p:cNvSpPr/>
          <p:nvPr>
            <p:ph type="title"/>
          </p:nvPr>
        </p:nvSpPr>
        <p:spPr>
          <a:xfrm>
            <a:off x="952500" y="-38100"/>
            <a:ext cx="11099800" cy="2159000"/>
          </a:xfrm>
          <a:prstGeom prst="rect">
            <a:avLst/>
          </a:prstGeom>
        </p:spPr>
        <p:txBody>
          <a:bodyPr/>
          <a:lstStyle>
            <a:lvl1pPr>
              <a:defRPr sz="6500" u="sng"/>
            </a:lvl1pPr>
          </a:lstStyle>
          <a:p>
            <a:pPr lvl="0">
              <a:defRPr sz="1800" u="none"/>
            </a:pPr>
            <a:r>
              <a:rPr sz="6500" u="sng"/>
              <a:t>Voter Suppression Today</a:t>
            </a:r>
          </a:p>
        </p:txBody>
      </p:sp>
      <p:sp>
        <p:nvSpPr>
          <p:cNvPr id="97" name="Shape 97"/>
          <p:cNvSpPr/>
          <p:nvPr/>
        </p:nvSpPr>
        <p:spPr>
          <a:xfrm>
            <a:off x="724293" y="1986661"/>
            <a:ext cx="4888862" cy="86449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defTabSz="214984">
              <a:spcBef>
                <a:spcPts val="1100"/>
              </a:spcBef>
              <a:defRPr sz="1800"/>
            </a:pPr>
            <a:endParaRPr sz="1380">
              <a:latin typeface="Helvetica Light"/>
              <a:ea typeface="Helvetica Light"/>
              <a:cs typeface="Helvetica Light"/>
              <a:sym typeface="Helvetica Light"/>
            </a:endParaRPr>
          </a:p>
          <a:p>
            <a:pPr lvl="0" marL="116839" indent="-116839" algn="l" defTabSz="214984">
              <a:spcBef>
                <a:spcPts val="1100"/>
              </a:spcBef>
              <a:buSzPct val="100000"/>
              <a:buFont typeface="Helvetica Light"/>
              <a:buChar char="•"/>
              <a:defRPr sz="1800"/>
            </a:pPr>
            <a:r>
              <a:rPr sz="1748">
                <a:latin typeface="Helvetica Light"/>
                <a:ea typeface="Helvetica Light"/>
                <a:cs typeface="Helvetica Light"/>
                <a:sym typeface="Helvetica Light"/>
              </a:rPr>
              <a:t> </a:t>
            </a:r>
            <a:r>
              <a:rPr sz="1748" u="sng">
                <a:latin typeface="Helvetica Light"/>
                <a:ea typeface="Helvetica Light"/>
                <a:cs typeface="Helvetica Light"/>
                <a:sym typeface="Helvetica Light"/>
              </a:rPr>
              <a:t>Voter ID Requirements</a:t>
            </a:r>
            <a:r>
              <a:rPr sz="1748">
                <a:latin typeface="Helvetica Light"/>
                <a:ea typeface="Helvetica Light"/>
                <a:cs typeface="Helvetica Light"/>
                <a:sym typeface="Helvetica Light"/>
              </a:rPr>
              <a:t> - Impact low-income, young adults, people w/disabilities, people of color and LGBTQ people the most. States w/strictest laws are GA, AL, MS, TN, VA, IN, WI and KS and 15 states have no voter ID laws; In 2020.  (Combat voter fraud)</a:t>
            </a:r>
            <a:endParaRPr sz="1748">
              <a:latin typeface="Helvetica Light"/>
              <a:ea typeface="Helvetica Light"/>
              <a:cs typeface="Helvetica Light"/>
              <a:sym typeface="Helvetica Light"/>
            </a:endParaRPr>
          </a:p>
          <a:p>
            <a:pPr lvl="2" marL="397255" indent="-116839" algn="l" defTabSz="214984">
              <a:spcBef>
                <a:spcPts val="1100"/>
              </a:spcBef>
              <a:buSzPct val="100000"/>
              <a:buFont typeface="Helvetica Light"/>
              <a:buChar char="•"/>
              <a:defRPr sz="1800"/>
            </a:pPr>
            <a:r>
              <a:rPr sz="1748">
                <a:latin typeface="Helvetica Light"/>
                <a:ea typeface="Helvetica Light"/>
                <a:cs typeface="Helvetica Light"/>
                <a:sym typeface="Helvetica Light"/>
              </a:rPr>
              <a:t> 965,350 transgender adults are eligible to vote</a:t>
            </a:r>
            <a:endParaRPr sz="1748">
              <a:latin typeface="Helvetica Light"/>
              <a:ea typeface="Helvetica Light"/>
              <a:cs typeface="Helvetica Light"/>
              <a:sym typeface="Helvetica Light"/>
            </a:endParaRPr>
          </a:p>
          <a:p>
            <a:pPr lvl="2" marL="397255" indent="-116839" algn="l" defTabSz="214984">
              <a:spcBef>
                <a:spcPts val="1100"/>
              </a:spcBef>
              <a:buSzPct val="100000"/>
              <a:buFont typeface="Helvetica Light"/>
              <a:buChar char="•"/>
              <a:defRPr sz="1800"/>
            </a:pPr>
            <a:r>
              <a:rPr sz="1748">
                <a:latin typeface="Helvetica Light"/>
                <a:ea typeface="Helvetica Light"/>
                <a:cs typeface="Helvetica Light"/>
                <a:sym typeface="Helvetica Light"/>
              </a:rPr>
              <a:t> 378,450 of those do not have ID’s that reflect their correct name and/or gender</a:t>
            </a:r>
            <a:endParaRPr sz="1748">
              <a:latin typeface="Helvetica Light"/>
              <a:ea typeface="Helvetica Light"/>
              <a:cs typeface="Helvetica Light"/>
              <a:sym typeface="Helvetica Light"/>
            </a:endParaRPr>
          </a:p>
          <a:p>
            <a:pPr lvl="2" marL="397255" indent="-116839" algn="l" defTabSz="214984">
              <a:spcBef>
                <a:spcPts val="1100"/>
              </a:spcBef>
              <a:buSzPct val="100000"/>
              <a:buFont typeface="Helvetica Light"/>
              <a:buChar char="•"/>
              <a:defRPr sz="1800"/>
            </a:pPr>
            <a:r>
              <a:rPr sz="1748">
                <a:latin typeface="Helvetica Light"/>
                <a:ea typeface="Helvetica Light"/>
                <a:cs typeface="Helvetica Light"/>
                <a:sym typeface="Helvetica Light"/>
              </a:rPr>
              <a:t> 81,000 eligible transgender adult voter reside in above 8 states w/strictest laws </a:t>
            </a:r>
            <a:endParaRPr sz="1748">
              <a:latin typeface="Helvetica Light"/>
              <a:ea typeface="Helvetica Light"/>
              <a:cs typeface="Helvetica Light"/>
              <a:sym typeface="Helvetica Light"/>
            </a:endParaRPr>
          </a:p>
          <a:p>
            <a:pPr lvl="1" marL="257047" indent="-116839" algn="l" defTabSz="214984">
              <a:spcBef>
                <a:spcPts val="1100"/>
              </a:spcBef>
              <a:buSzPct val="100000"/>
              <a:buFont typeface="Helvetica Light"/>
              <a:buChar char="•"/>
              <a:defRPr sz="1800"/>
            </a:pPr>
            <a:r>
              <a:rPr sz="1748">
                <a:latin typeface="Helvetica Light"/>
                <a:ea typeface="Helvetica Light"/>
                <a:cs typeface="Helvetica Light"/>
                <a:sym typeface="Helvetica Light"/>
              </a:rPr>
              <a:t> </a:t>
            </a:r>
            <a:r>
              <a:rPr sz="1748" u="sng">
                <a:latin typeface="Helvetica Light"/>
                <a:ea typeface="Helvetica Light"/>
                <a:cs typeface="Helvetica Light"/>
                <a:sym typeface="Helvetica Light"/>
              </a:rPr>
              <a:t>Challenges</a:t>
            </a:r>
            <a:r>
              <a:rPr sz="1748">
                <a:latin typeface="Helvetica Light"/>
                <a:ea typeface="Helvetica Light"/>
                <a:cs typeface="Helvetica Light"/>
                <a:sym typeface="Helvetica Light"/>
              </a:rPr>
              <a:t> </a:t>
            </a:r>
            <a:endParaRPr sz="1748">
              <a:latin typeface="Helvetica Light"/>
              <a:ea typeface="Helvetica Light"/>
              <a:cs typeface="Helvetica Light"/>
              <a:sym typeface="Helvetica Light"/>
            </a:endParaRPr>
          </a:p>
          <a:p>
            <a:pPr lvl="2" marL="397255" indent="-116839" algn="l" defTabSz="214984">
              <a:spcBef>
                <a:spcPts val="1100"/>
              </a:spcBef>
              <a:buSzPct val="100000"/>
              <a:buFont typeface="Helvetica Light"/>
              <a:buChar char="•"/>
              <a:defRPr sz="1800"/>
            </a:pPr>
            <a:r>
              <a:rPr sz="1748">
                <a:latin typeface="Helvetica Light"/>
                <a:ea typeface="Helvetica Light"/>
                <a:cs typeface="Helvetica Light"/>
                <a:sym typeface="Helvetica Light"/>
              </a:rPr>
              <a:t> Photo ID Requirements - match gender identity, for transgenders super difficult, during Covid, DMVs limited</a:t>
            </a:r>
            <a:endParaRPr sz="1748">
              <a:latin typeface="Helvetica Light"/>
              <a:ea typeface="Helvetica Light"/>
              <a:cs typeface="Helvetica Light"/>
              <a:sym typeface="Helvetica Light"/>
            </a:endParaRPr>
          </a:p>
          <a:p>
            <a:pPr lvl="2" marL="397255" indent="-116839" algn="l" defTabSz="214984">
              <a:spcBef>
                <a:spcPts val="1100"/>
              </a:spcBef>
              <a:buSzPct val="100000"/>
              <a:buFont typeface="Helvetica Light"/>
              <a:buChar char="•"/>
              <a:defRPr sz="1800"/>
            </a:pPr>
            <a:r>
              <a:rPr sz="1748">
                <a:latin typeface="Helvetica Light"/>
                <a:ea typeface="Helvetica Light"/>
                <a:cs typeface="Helvetica Light"/>
                <a:sym typeface="Helvetica Light"/>
              </a:rPr>
              <a:t> Voter Registration - usually require binary gender choices (CA eliminated gender)</a:t>
            </a:r>
            <a:endParaRPr sz="1748">
              <a:latin typeface="Helvetica Light"/>
              <a:ea typeface="Helvetica Light"/>
              <a:cs typeface="Helvetica Light"/>
              <a:sym typeface="Helvetica Light"/>
            </a:endParaRPr>
          </a:p>
          <a:p>
            <a:pPr lvl="2" marL="397255" indent="-116839" algn="l" defTabSz="214984">
              <a:spcBef>
                <a:spcPts val="1100"/>
              </a:spcBef>
              <a:buSzPct val="100000"/>
              <a:buFont typeface="Helvetica Light"/>
              <a:buChar char="•"/>
              <a:defRPr sz="1800"/>
            </a:pPr>
            <a:r>
              <a:rPr sz="1748">
                <a:latin typeface="Helvetica Light"/>
                <a:ea typeface="Helvetica Light"/>
                <a:cs typeface="Helvetica Light"/>
                <a:sym typeface="Helvetica Light"/>
              </a:rPr>
              <a:t> Name Changes - strict exact match laws disenfranchise LGBTQ </a:t>
            </a:r>
            <a:endParaRPr sz="1748">
              <a:latin typeface="Helvetica Light"/>
              <a:ea typeface="Helvetica Light"/>
              <a:cs typeface="Helvetica Light"/>
              <a:sym typeface="Helvetica Light"/>
            </a:endParaRPr>
          </a:p>
          <a:p>
            <a:pPr lvl="0" algn="l" defTabSz="214984">
              <a:spcBef>
                <a:spcPts val="1100"/>
              </a:spcBef>
              <a:defRPr sz="1800"/>
            </a:pPr>
            <a:endParaRPr sz="1380">
              <a:latin typeface="Helvetica Light"/>
              <a:ea typeface="Helvetica Light"/>
              <a:cs typeface="Helvetica Light"/>
              <a:sym typeface="Helvetica Light"/>
            </a:endParaRPr>
          </a:p>
          <a:p>
            <a:pPr lvl="0" algn="l" defTabSz="214984">
              <a:spcBef>
                <a:spcPts val="1100"/>
              </a:spcBef>
              <a:defRPr sz="1800"/>
            </a:pPr>
            <a:endParaRPr sz="1380">
              <a:latin typeface="Helvetica Light"/>
              <a:ea typeface="Helvetica Light"/>
              <a:cs typeface="Helvetica Light"/>
              <a:sym typeface="Helvetica Light"/>
            </a:endParaRPr>
          </a:p>
          <a:p>
            <a:pPr lvl="0" algn="l" defTabSz="214984">
              <a:spcBef>
                <a:spcPts val="1100"/>
              </a:spcBef>
              <a:defRPr sz="1800"/>
            </a:pPr>
            <a:endParaRPr sz="1380">
              <a:latin typeface="Helvetica Light"/>
              <a:ea typeface="Helvetica Light"/>
              <a:cs typeface="Helvetica Light"/>
              <a:sym typeface="Helvetica Light"/>
            </a:endParaRPr>
          </a:p>
          <a:p>
            <a:pPr lvl="0" algn="l" defTabSz="214984">
              <a:spcBef>
                <a:spcPts val="1100"/>
              </a:spcBef>
              <a:defRPr sz="1800"/>
            </a:pPr>
            <a:endParaRPr sz="1380">
              <a:latin typeface="Helvetica Light"/>
              <a:ea typeface="Helvetica Light"/>
              <a:cs typeface="Helvetica Light"/>
              <a:sym typeface="Helvetica Light"/>
            </a:endParaRPr>
          </a:p>
          <a:p>
            <a:pPr lvl="0" algn="l" defTabSz="214984">
              <a:spcBef>
                <a:spcPts val="1100"/>
              </a:spcBef>
              <a:defRPr sz="1800"/>
            </a:pPr>
            <a:endParaRPr sz="1380">
              <a:latin typeface="Helvetica Light"/>
              <a:ea typeface="Helvetica Light"/>
              <a:cs typeface="Helvetica Light"/>
              <a:sym typeface="Helvetica Light"/>
            </a:endParaRPr>
          </a:p>
        </p:txBody>
      </p:sp>
      <p:pic>
        <p:nvPicPr>
          <p:cNvPr id="98" name="image3.png"/>
          <p:cNvPicPr/>
          <p:nvPr/>
        </p:nvPicPr>
        <p:blipFill>
          <a:blip r:embed="rId2">
            <a:extLst/>
          </a:blip>
          <a:stretch>
            <a:fillRect/>
          </a:stretch>
        </p:blipFill>
        <p:spPr>
          <a:xfrm>
            <a:off x="6033194" y="3445638"/>
            <a:ext cx="6779425" cy="3624324"/>
          </a:xfrm>
          <a:prstGeom prst="rect">
            <a:avLst/>
          </a:prstGeom>
          <a:ln w="12700">
            <a:miter lim="400000"/>
          </a:ln>
        </p:spPr>
      </p:pic>
      <p:sp>
        <p:nvSpPr>
          <p:cNvPr id="99" name="Shape 99"/>
          <p:cNvSpPr/>
          <p:nvPr/>
        </p:nvSpPr>
        <p:spPr>
          <a:xfrm>
            <a:off x="6181343" y="7772399"/>
            <a:ext cx="5734813"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Source:</a:t>
            </a:r>
            <a:endParaRPr sz="2000"/>
          </a:p>
          <a:p>
            <a:pPr lvl="0">
              <a:defRPr sz="1800"/>
            </a:pPr>
            <a:r>
              <a:rPr sz="2000"/>
              <a:t> </a:t>
            </a:r>
            <a:r>
              <a:rPr sz="2000" u="sng">
                <a:solidFill>
                  <a:srgbClr val="0000FF"/>
                </a:solidFill>
                <a:uFill>
                  <a:solidFill>
                    <a:srgbClr val="0000FF"/>
                  </a:solidFill>
                </a:uFill>
                <a:hlinkClick r:id="rId3" invalidUrl="" action="" tgtFrame="" tooltip="" history="1" highlightClick="0" endSnd="0"/>
              </a:rPr>
              <a:t>https://www.thetaskforce.org/queerthevote.html</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5D328"/>
        </a:solidFill>
      </p:bgPr>
    </p:bg>
    <p:spTree>
      <p:nvGrpSpPr>
        <p:cNvPr id="1" name=""/>
        <p:cNvGrpSpPr/>
        <p:nvPr/>
      </p:nvGrpSpPr>
      <p:grpSpPr>
        <a:xfrm>
          <a:off x="0" y="0"/>
          <a:ext cx="0" cy="0"/>
          <a:chOff x="0" y="0"/>
          <a:chExt cx="0" cy="0"/>
        </a:xfrm>
      </p:grpSpPr>
      <p:sp>
        <p:nvSpPr>
          <p:cNvPr id="101" name="Shape 101"/>
          <p:cNvSpPr/>
          <p:nvPr>
            <p:ph type="title"/>
          </p:nvPr>
        </p:nvSpPr>
        <p:spPr>
          <a:xfrm>
            <a:off x="1511300" y="-240893"/>
            <a:ext cx="11099800" cy="2159002"/>
          </a:xfrm>
          <a:prstGeom prst="rect">
            <a:avLst/>
          </a:prstGeom>
        </p:spPr>
        <p:txBody>
          <a:bodyPr anchor="ctr"/>
          <a:lstStyle>
            <a:lvl1pPr algn="l" defTabSz="457200">
              <a:defRPr sz="6500" u="sng">
                <a:latin typeface="+mj-lt"/>
                <a:ea typeface="+mj-ea"/>
                <a:cs typeface="+mj-cs"/>
                <a:sym typeface="Helvetica"/>
              </a:defRPr>
            </a:lvl1pPr>
          </a:lstStyle>
          <a:p>
            <a:pPr lvl="0">
              <a:defRPr sz="1800" u="none"/>
            </a:pPr>
            <a:r>
              <a:rPr sz="6500" u="sng"/>
              <a:t>Why Voting is Important</a:t>
            </a:r>
          </a:p>
        </p:txBody>
      </p:sp>
      <p:pic>
        <p:nvPicPr>
          <p:cNvPr id="102" name="image20.jpeg"/>
          <p:cNvPicPr/>
          <p:nvPr/>
        </p:nvPicPr>
        <p:blipFill>
          <a:blip r:embed="rId2">
            <a:extLst/>
          </a:blip>
          <a:stretch>
            <a:fillRect/>
          </a:stretch>
        </p:blipFill>
        <p:spPr>
          <a:xfrm>
            <a:off x="4764433" y="1610985"/>
            <a:ext cx="1908996" cy="6714779"/>
          </a:xfrm>
          <a:prstGeom prst="rect">
            <a:avLst/>
          </a:prstGeom>
          <a:ln w="50800">
            <a:solidFill>
              <a:srgbClr val="FF40FF"/>
            </a:solidFill>
            <a:miter lim="400000"/>
          </a:ln>
        </p:spPr>
      </p:pic>
      <p:pic>
        <p:nvPicPr>
          <p:cNvPr id="103" name="image21.jpeg"/>
          <p:cNvPicPr/>
          <p:nvPr/>
        </p:nvPicPr>
        <p:blipFill>
          <a:blip r:embed="rId3">
            <a:extLst/>
          </a:blip>
          <a:stretch>
            <a:fillRect/>
          </a:stretch>
        </p:blipFill>
        <p:spPr>
          <a:xfrm>
            <a:off x="7026154" y="1525652"/>
            <a:ext cx="1610212" cy="7801790"/>
          </a:xfrm>
          <a:prstGeom prst="rect">
            <a:avLst/>
          </a:prstGeom>
          <a:ln w="50800">
            <a:solidFill>
              <a:srgbClr val="FF40FF"/>
            </a:solidFill>
            <a:miter lim="400000"/>
          </a:ln>
        </p:spPr>
      </p:pic>
      <p:pic>
        <p:nvPicPr>
          <p:cNvPr id="104" name="image22.jpeg"/>
          <p:cNvPicPr/>
          <p:nvPr/>
        </p:nvPicPr>
        <p:blipFill>
          <a:blip r:embed="rId4">
            <a:extLst/>
          </a:blip>
          <a:stretch>
            <a:fillRect/>
          </a:stretch>
        </p:blipFill>
        <p:spPr>
          <a:xfrm>
            <a:off x="8972788" y="1462033"/>
            <a:ext cx="1763029" cy="7929028"/>
          </a:xfrm>
          <a:prstGeom prst="rect">
            <a:avLst/>
          </a:prstGeom>
          <a:ln w="50800">
            <a:solidFill>
              <a:srgbClr val="FF40FF"/>
            </a:solidFill>
            <a:miter lim="400000"/>
          </a:ln>
        </p:spPr>
      </p:pic>
      <p:pic>
        <p:nvPicPr>
          <p:cNvPr id="105" name="image23.jpeg"/>
          <p:cNvPicPr/>
          <p:nvPr/>
        </p:nvPicPr>
        <p:blipFill>
          <a:blip r:embed="rId5">
            <a:extLst/>
          </a:blip>
          <a:stretch>
            <a:fillRect/>
          </a:stretch>
        </p:blipFill>
        <p:spPr>
          <a:xfrm>
            <a:off x="10990830" y="1086136"/>
            <a:ext cx="1674807" cy="8323276"/>
          </a:xfrm>
          <a:prstGeom prst="rect">
            <a:avLst/>
          </a:prstGeom>
          <a:ln w="50800">
            <a:solidFill>
              <a:srgbClr val="FF40FF"/>
            </a:solidFill>
            <a:miter lim="400000"/>
          </a:ln>
        </p:spPr>
      </p:pic>
      <p:pic>
        <p:nvPicPr>
          <p:cNvPr id="106" name="image24.jpeg"/>
          <p:cNvPicPr/>
          <p:nvPr/>
        </p:nvPicPr>
        <p:blipFill>
          <a:blip r:embed="rId6">
            <a:extLst/>
          </a:blip>
          <a:stretch>
            <a:fillRect/>
          </a:stretch>
        </p:blipFill>
        <p:spPr>
          <a:xfrm>
            <a:off x="2662162" y="1610985"/>
            <a:ext cx="1804942" cy="6714778"/>
          </a:xfrm>
          <a:prstGeom prst="rect">
            <a:avLst/>
          </a:prstGeom>
          <a:ln w="50800">
            <a:solidFill>
              <a:srgbClr val="FF40FF"/>
            </a:solidFill>
            <a:miter lim="400000"/>
          </a:ln>
        </p:spPr>
      </p:pic>
      <p:pic>
        <p:nvPicPr>
          <p:cNvPr id="107" name="image25.jpeg"/>
          <p:cNvPicPr/>
          <p:nvPr/>
        </p:nvPicPr>
        <p:blipFill>
          <a:blip r:embed="rId7">
            <a:extLst/>
          </a:blip>
          <a:stretch>
            <a:fillRect/>
          </a:stretch>
        </p:blipFill>
        <p:spPr>
          <a:xfrm>
            <a:off x="343580" y="1851807"/>
            <a:ext cx="2021253" cy="6233135"/>
          </a:xfrm>
          <a:prstGeom prst="rect">
            <a:avLst/>
          </a:prstGeom>
          <a:ln w="50800">
            <a:solidFill>
              <a:srgbClr val="FF40FF"/>
            </a:solidFill>
            <a:miter lim="400000"/>
          </a:ln>
        </p:spPr>
      </p:pic>
      <p:sp>
        <p:nvSpPr>
          <p:cNvPr id="108" name="Shape 108"/>
          <p:cNvSpPr/>
          <p:nvPr/>
        </p:nvSpPr>
        <p:spPr>
          <a:xfrm>
            <a:off x="43380" y="8583789"/>
            <a:ext cx="6807686"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2400"/>
              <a:t>Source: Marie Claire Magazine</a:t>
            </a:r>
            <a:endParaRPr sz="2000"/>
          </a:p>
          <a:p>
            <a:pPr lvl="0">
              <a:defRPr sz="1800"/>
            </a:pPr>
            <a:r>
              <a:rPr sz="1400" u="sng">
                <a:solidFill>
                  <a:srgbClr val="0000FF"/>
                </a:solidFill>
                <a:uFill>
                  <a:solidFill>
                    <a:srgbClr val="0000FF"/>
                  </a:solidFill>
                </a:uFill>
                <a:hlinkClick r:id="rId8" invalidUrl="" action="" tgtFrame="" tooltip="" history="1" highlightClick="0" endSnd="0"/>
              </a:rPr>
              <a:t>https://www.marieclaire.com/politics/a33264457/women-voting-2020-election/</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0BF41"/>
        </a:solidFill>
      </p:bgPr>
    </p:bg>
    <p:spTree>
      <p:nvGrpSpPr>
        <p:cNvPr id="1" name=""/>
        <p:cNvGrpSpPr/>
        <p:nvPr/>
      </p:nvGrpSpPr>
      <p:grpSpPr>
        <a:xfrm>
          <a:off x="0" y="0"/>
          <a:ext cx="0" cy="0"/>
          <a:chOff x="0" y="0"/>
          <a:chExt cx="0" cy="0"/>
        </a:xfrm>
      </p:grpSpPr>
      <p:sp>
        <p:nvSpPr>
          <p:cNvPr id="110" name="Shape 110"/>
          <p:cNvSpPr/>
          <p:nvPr>
            <p:ph type="title"/>
          </p:nvPr>
        </p:nvSpPr>
        <p:spPr>
          <a:xfrm>
            <a:off x="2364875" y="482600"/>
            <a:ext cx="8275048" cy="2159000"/>
          </a:xfrm>
          <a:prstGeom prst="rect">
            <a:avLst/>
          </a:prstGeom>
        </p:spPr>
        <p:txBody>
          <a:bodyPr/>
          <a:lstStyle>
            <a:lvl1pPr>
              <a:defRPr sz="7000" u="sng"/>
            </a:lvl1pPr>
          </a:lstStyle>
          <a:p>
            <a:pPr lvl="0">
              <a:defRPr sz="1800" u="none"/>
            </a:pPr>
            <a:r>
              <a:rPr sz="7000" u="sng"/>
              <a:t>Registering to Vote</a:t>
            </a:r>
          </a:p>
        </p:txBody>
      </p:sp>
      <p:sp>
        <p:nvSpPr>
          <p:cNvPr id="111" name="Shape 111"/>
          <p:cNvSpPr/>
          <p:nvPr>
            <p:ph type="body" idx="1"/>
          </p:nvPr>
        </p:nvSpPr>
        <p:spPr>
          <a:xfrm>
            <a:off x="518365" y="2225595"/>
            <a:ext cx="7855106" cy="6446151"/>
          </a:xfrm>
          <a:prstGeom prst="rect">
            <a:avLst/>
          </a:prstGeom>
        </p:spPr>
        <p:txBody>
          <a:bodyPr/>
          <a:lstStyle/>
          <a:p>
            <a:pPr lvl="0" marL="1913930" indent="-1913930" defTabSz="525779">
              <a:spcBef>
                <a:spcPts val="2800"/>
              </a:spcBef>
              <a:buClr>
                <a:srgbClr val="0000FF"/>
              </a:buClr>
              <a:defRPr sz="1800"/>
            </a:pPr>
            <a:r>
              <a:rPr sz="3000">
                <a:solidFill>
                  <a:srgbClr val="FFFFFF"/>
                </a:solidFill>
                <a:hlinkClick r:id="rId2" invalidUrl="" action="" tgtFrame="" tooltip="" history="1" highlightClick="0" endSnd="0"/>
              </a:rPr>
              <a:t>www.youthvotermovement.org/register</a:t>
            </a:r>
            <a:endParaRPr sz="3000">
              <a:solidFill>
                <a:srgbClr val="FFFFFF"/>
              </a:solidFill>
            </a:endParaRPr>
          </a:p>
          <a:p>
            <a:pPr lvl="0" marL="1913930" indent="-1913930" defTabSz="525779">
              <a:spcBef>
                <a:spcPts val="2800"/>
              </a:spcBef>
              <a:defRPr sz="1800"/>
            </a:pPr>
            <a:r>
              <a:rPr sz="3000"/>
              <a:t>Register at Polls: Oct 31 - Nov 3 </a:t>
            </a:r>
            <a:endParaRPr sz="3000"/>
          </a:p>
          <a:p>
            <a:pPr lvl="1" marL="2256830" indent="-1913930" defTabSz="525779">
              <a:spcBef>
                <a:spcPts val="2800"/>
              </a:spcBef>
              <a:defRPr sz="1800"/>
            </a:pPr>
            <a:r>
              <a:rPr sz="3000"/>
              <a:t>Bring CA DMV ID, school ID, or passport</a:t>
            </a:r>
            <a:endParaRPr sz="3000"/>
          </a:p>
          <a:p>
            <a:pPr lvl="0" marL="1913930" indent="-1913930" defTabSz="525779">
              <a:spcBef>
                <a:spcPts val="2800"/>
              </a:spcBef>
              <a:defRPr sz="1800"/>
            </a:pPr>
            <a:r>
              <a:rPr sz="3000"/>
              <a:t>Vote Provisionally - after registration is confirmed, ballot vote is counted</a:t>
            </a:r>
            <a:endParaRPr sz="3000"/>
          </a:p>
          <a:p>
            <a:pPr lvl="0" marL="1913930" indent="-1913930" defTabSz="525779">
              <a:spcBef>
                <a:spcPts val="2800"/>
              </a:spcBef>
              <a:defRPr sz="1800"/>
            </a:pPr>
            <a:r>
              <a:rPr sz="3000"/>
              <a:t>Check Your Registration and Make Changes - </a:t>
            </a:r>
            <a:r>
              <a:rPr sz="2700">
                <a:hlinkClick r:id="rId3" invalidUrl="" action="" tgtFrame="" tooltip="" history="1" highlightClick="0" endSnd="0"/>
              </a:rPr>
              <a:t>www.acvote.org</a:t>
            </a:r>
            <a:r>
              <a:rPr sz="3000"/>
              <a:t> </a:t>
            </a:r>
          </a:p>
        </p:txBody>
      </p:sp>
      <p:pic>
        <p:nvPicPr>
          <p:cNvPr id="112" name="image26.jpeg"/>
          <p:cNvPicPr/>
          <p:nvPr/>
        </p:nvPicPr>
        <p:blipFill>
          <a:blip r:embed="rId4">
            <a:extLst/>
          </a:blip>
          <a:stretch>
            <a:fillRect/>
          </a:stretch>
        </p:blipFill>
        <p:spPr>
          <a:xfrm>
            <a:off x="9249754" y="2736436"/>
            <a:ext cx="2633543" cy="3184477"/>
          </a:xfrm>
          <a:prstGeom prst="rect">
            <a:avLst/>
          </a:prstGeom>
          <a:ln w="63500">
            <a:solidFill>
              <a:srgbClr val="0096FF"/>
            </a:solidFill>
            <a:miter lim="400000"/>
          </a:ln>
        </p:spPr>
      </p:pic>
      <p:pic>
        <p:nvPicPr>
          <p:cNvPr id="113" name="image27.jpeg"/>
          <p:cNvPicPr/>
          <p:nvPr/>
        </p:nvPicPr>
        <p:blipFill>
          <a:blip r:embed="rId5">
            <a:extLst/>
          </a:blip>
          <a:stretch>
            <a:fillRect/>
          </a:stretch>
        </p:blipFill>
        <p:spPr>
          <a:xfrm>
            <a:off x="8988493" y="6302997"/>
            <a:ext cx="3156066" cy="2427461"/>
          </a:xfrm>
          <a:prstGeom prst="rect">
            <a:avLst/>
          </a:prstGeom>
          <a:ln w="63500">
            <a:solidFill>
              <a:srgbClr val="0096FF"/>
            </a:solidFill>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